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62" r:id="rId2"/>
    <p:sldId id="267" r:id="rId3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33"/>
    <a:srgbClr val="FF0066"/>
    <a:srgbClr val="DDDDDD"/>
    <a:srgbClr val="C0C0C0"/>
    <a:srgbClr val="3333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1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85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defTabSz="950913" eaLnBrk="0" hangingPunct="0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sz="1200" smtClean="0"/>
            </a:lvl1pPr>
          </a:lstStyle>
          <a:p>
            <a:pPr>
              <a:defRPr/>
            </a:pPr>
            <a:fld id="{1803188D-E654-44AB-8E16-E13552DD593F}" type="datetimeFigureOut">
              <a:rPr lang="zh-TW" altLang="en-US"/>
              <a:pPr>
                <a:defRPr/>
              </a:pPr>
              <a:t>2013/4/16</a:t>
            </a:fld>
            <a:endParaRPr lang="en-US" altLang="zh-TW"/>
          </a:p>
        </p:txBody>
      </p:sp>
      <p:sp>
        <p:nvSpPr>
          <p:cNvPr id="301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defTabSz="950913" eaLnBrk="0" hangingPunct="0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1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sz="1200" smtClean="0"/>
            </a:lvl1pPr>
          </a:lstStyle>
          <a:p>
            <a:pPr>
              <a:defRPr/>
            </a:pPr>
            <a:fld id="{7FA89150-BD03-4007-A57D-6CF14ADC6EA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99B7868E-E75C-4705-9D74-42F5A804BF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3E90F-1F29-46B5-A8FB-22A28C165F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1628775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FD7CD-9AE9-4301-BDEA-243DEF70CD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46292-FFF4-4804-AA18-4CEB8B63A6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A6624-34E5-4B8C-926B-2C390501B1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75AF9-08C6-44B4-9F15-3ECB06D061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B18CF-FC11-4CD2-9B97-8140B8E2C5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59840-EDFD-473F-9FC1-7214D284FD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541AF-E74E-4965-9E5F-BEE26132C8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33A90-9CD2-4502-AEDE-311A98AF9E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38EDF-F35B-4545-B800-F3328E9BF6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139E7-1F04-49A2-9A30-2F58872551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CD377-E828-4B18-B829-5F2A01D3CA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2"/>
          <p:cNvSpPr txBox="1">
            <a:spLocks noChangeArrowheads="1"/>
          </p:cNvSpPr>
          <p:nvPr userDrawn="1"/>
        </p:nvSpPr>
        <p:spPr bwMode="auto">
          <a:xfrm>
            <a:off x="0" y="6521450"/>
            <a:ext cx="9396413" cy="33655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i="1">
                <a:solidFill>
                  <a:schemeClr val="bg1"/>
                </a:solidFill>
              </a:rPr>
              <a:t>Institute of Global Operations Strategy and Logistics Management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046FB8D-9AF4-47B5-AC8C-F7D9D24A1D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rrowheads="1"/>
          </p:cNvPicPr>
          <p:nvPr/>
        </p:nvPicPr>
        <p:blipFill>
          <a:blip r:embed="rId2" cstate="print"/>
          <a:srcRect l="14249" t="17603" r="32542" b="19482"/>
          <a:stretch>
            <a:fillRect/>
          </a:stretch>
        </p:blipFill>
        <p:spPr bwMode="auto">
          <a:xfrm>
            <a:off x="6626225" y="0"/>
            <a:ext cx="25209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485900" y="5561013"/>
            <a:ext cx="6400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zh-TW" altLang="zh-TW" sz="3200">
              <a:latin typeface="Times New Roman" pitchFamily="18" charset="0"/>
            </a:endParaRPr>
          </a:p>
        </p:txBody>
      </p:sp>
      <p:pic>
        <p:nvPicPr>
          <p:cNvPr id="5124" name="Picture 8"/>
          <p:cNvPicPr preferRelativeResize="0">
            <a:picLocks noChangeArrowheads="1"/>
          </p:cNvPicPr>
          <p:nvPr/>
        </p:nvPicPr>
        <p:blipFill>
          <a:blip r:embed="rId3" cstate="print"/>
          <a:srcRect l="14272" t="17592" r="32524" b="19630"/>
          <a:stretch>
            <a:fillRect/>
          </a:stretch>
        </p:blipFill>
        <p:spPr bwMode="auto">
          <a:xfrm>
            <a:off x="0" y="0"/>
            <a:ext cx="21605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/>
          <p:cNvPicPr preferRelativeResize="0">
            <a:picLocks noChangeArrowheads="1"/>
          </p:cNvPicPr>
          <p:nvPr/>
        </p:nvPicPr>
        <p:blipFill>
          <a:blip r:embed="rId4" cstate="print"/>
          <a:srcRect l="27084" t="17500" r="45364" b="13145"/>
          <a:stretch>
            <a:fillRect/>
          </a:stretch>
        </p:blipFill>
        <p:spPr bwMode="auto">
          <a:xfrm>
            <a:off x="2160588" y="0"/>
            <a:ext cx="2159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1"/>
          <p:cNvPicPr preferRelativeResize="0">
            <a:picLocks noChangeArrowheads="1"/>
          </p:cNvPicPr>
          <p:nvPr/>
        </p:nvPicPr>
        <p:blipFill>
          <a:blip r:embed="rId5" cstate="print"/>
          <a:srcRect l="14375" t="17592" r="32603" b="19260"/>
          <a:stretch>
            <a:fillRect/>
          </a:stretch>
        </p:blipFill>
        <p:spPr bwMode="auto">
          <a:xfrm>
            <a:off x="4319588" y="0"/>
            <a:ext cx="2316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4763" y="-25400"/>
            <a:ext cx="5257800" cy="1920875"/>
          </a:xfrm>
        </p:spPr>
        <p:txBody>
          <a:bodyPr/>
          <a:lstStyle/>
          <a:p>
            <a:pPr algn="r" eaLnBrk="1" hangingPunct="1">
              <a:lnSpc>
                <a:spcPct val="130000"/>
              </a:lnSpc>
            </a:pPr>
            <a:r>
              <a:rPr lang="en-US" altLang="zh-TW" sz="1600">
                <a:solidFill>
                  <a:schemeClr val="bg1"/>
                </a:solidFill>
                <a:latin typeface="華康隸書體W7(P)" pitchFamily="66" charset="-120"/>
                <a:ea typeface="華康隸書體W7(P)" pitchFamily="66" charset="-120"/>
              </a:rPr>
              <a:t>還記得環頸雉在草地上優雅漫步的模樣嗎？</a:t>
            </a:r>
            <a:br>
              <a:rPr lang="en-US" altLang="zh-TW" sz="1600">
                <a:solidFill>
                  <a:schemeClr val="bg1"/>
                </a:solidFill>
                <a:latin typeface="華康隸書體W7(P)" pitchFamily="66" charset="-120"/>
                <a:ea typeface="華康隸書體W7(P)" pitchFamily="66" charset="-120"/>
              </a:rPr>
            </a:br>
            <a:r>
              <a:rPr lang="en-US" altLang="zh-TW" sz="1600">
                <a:solidFill>
                  <a:schemeClr val="bg1"/>
                </a:solidFill>
                <a:latin typeface="華康隸書體W7(P)" pitchFamily="66" charset="-120"/>
                <a:ea typeface="華康隸書體W7(P)" pitchFamily="66" charset="-120"/>
              </a:rPr>
              <a:t>還記得細葉覽仁樹茂密的枝葉，所搭起的綠蔭大道嗎？</a:t>
            </a:r>
            <a:br>
              <a:rPr lang="en-US" altLang="zh-TW" sz="1600">
                <a:solidFill>
                  <a:schemeClr val="bg1"/>
                </a:solidFill>
                <a:latin typeface="華康隸書體W7(P)" pitchFamily="66" charset="-120"/>
                <a:ea typeface="華康隸書體W7(P)" pitchFamily="66" charset="-120"/>
              </a:rPr>
            </a:br>
            <a:r>
              <a:rPr lang="en-US" altLang="zh-TW" sz="1600">
                <a:solidFill>
                  <a:schemeClr val="bg1"/>
                </a:solidFill>
                <a:latin typeface="華康隸書體W7(P)" pitchFamily="66" charset="-120"/>
                <a:ea typeface="華康隸書體W7(P)" pitchFamily="66" charset="-120"/>
              </a:rPr>
              <a:t>東華大學運籌所，誠摯地邀請您</a:t>
            </a:r>
            <a:r>
              <a:rPr lang="en-US" altLang="zh-TW" sz="1600" b="1">
                <a:solidFill>
                  <a:schemeClr val="bg1"/>
                </a:solidFill>
                <a:latin typeface="華康隸書體W7(P)" pitchFamily="66" charset="-120"/>
                <a:ea typeface="華康隸書體W7(P)" pitchFamily="66" charset="-120"/>
              </a:rPr>
              <a:t>6</a:t>
            </a:r>
            <a:r>
              <a:rPr lang="zh-TW" altLang="en-US" sz="1600" b="1">
                <a:solidFill>
                  <a:schemeClr val="bg1"/>
                </a:solidFill>
                <a:latin typeface="華康隸書體W7(P)" pitchFamily="66" charset="-120"/>
                <a:ea typeface="華康隸書體W7(P)" pitchFamily="66" charset="-120"/>
              </a:rPr>
              <a:t>月</a:t>
            </a:r>
            <a:r>
              <a:rPr lang="en-US" altLang="zh-TW" sz="1600" b="1">
                <a:solidFill>
                  <a:schemeClr val="bg1"/>
                </a:solidFill>
                <a:latin typeface="華康隸書體W7(P)" pitchFamily="66" charset="-120"/>
                <a:ea typeface="華康隸書體W7(P)" pitchFamily="66" charset="-120"/>
              </a:rPr>
              <a:t>1</a:t>
            </a:r>
            <a:r>
              <a:rPr lang="zh-TW" altLang="en-US" sz="1600" b="1">
                <a:solidFill>
                  <a:schemeClr val="bg1"/>
                </a:solidFill>
                <a:latin typeface="華康隸書體W7(P)" pitchFamily="66" charset="-120"/>
                <a:ea typeface="華康隸書體W7(P)" pitchFamily="66" charset="-120"/>
              </a:rPr>
              <a:t>日</a:t>
            </a:r>
            <a:r>
              <a:rPr lang="zh-TW" altLang="en-US" sz="1600">
                <a:solidFill>
                  <a:schemeClr val="bg1"/>
                </a:solidFill>
                <a:latin typeface="華康隸書體W7(P)" pitchFamily="66" charset="-120"/>
                <a:ea typeface="華康隸書體W7(P)" pitchFamily="66" charset="-120"/>
              </a:rPr>
              <a:t>再次回到東華，</a:t>
            </a:r>
            <a:br>
              <a:rPr lang="zh-TW" altLang="en-US" sz="1600">
                <a:solidFill>
                  <a:schemeClr val="bg1"/>
                </a:solidFill>
                <a:latin typeface="華康隸書體W7(P)" pitchFamily="66" charset="-120"/>
                <a:ea typeface="華康隸書體W7(P)" pitchFamily="66" charset="-120"/>
              </a:rPr>
            </a:br>
            <a:r>
              <a:rPr lang="zh-TW" altLang="en-US" sz="1600">
                <a:solidFill>
                  <a:schemeClr val="bg1"/>
                </a:solidFill>
                <a:latin typeface="華康隸書體W7(P)" pitchFamily="66" charset="-120"/>
                <a:ea typeface="華康隸書體W7(P)" pitchFamily="66" charset="-120"/>
              </a:rPr>
              <a:t>品味這些腦海中美好的記憶。</a:t>
            </a:r>
            <a:br>
              <a:rPr lang="zh-TW" altLang="en-US" sz="1600">
                <a:solidFill>
                  <a:schemeClr val="bg1"/>
                </a:solidFill>
                <a:latin typeface="華康隸書體W7(P)" pitchFamily="66" charset="-120"/>
                <a:ea typeface="華康隸書體W7(P)" pitchFamily="66" charset="-120"/>
              </a:rPr>
            </a:br>
            <a:r>
              <a:rPr lang="zh-TW" altLang="en-US" sz="1600">
                <a:solidFill>
                  <a:schemeClr val="bg1"/>
                </a:solidFill>
              </a:rPr>
              <a:t/>
            </a:r>
            <a:br>
              <a:rPr lang="zh-TW" altLang="en-US" sz="1600">
                <a:solidFill>
                  <a:schemeClr val="bg1"/>
                </a:solidFill>
              </a:rPr>
            </a:br>
            <a:endParaRPr lang="zh-TW" altLang="en-US" sz="1600">
              <a:solidFill>
                <a:schemeClr val="bg1"/>
              </a:solidFill>
            </a:endParaRPr>
          </a:p>
        </p:txBody>
      </p:sp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4775" y="1704975"/>
            <a:ext cx="46926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27050" y="3673475"/>
            <a:ext cx="8559800" cy="2144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b="1"/>
              <a:t>國立東華大學運籌管理研究所</a:t>
            </a:r>
          </a:p>
          <a:p>
            <a:pPr eaLnBrk="1" hangingPunct="1"/>
            <a:r>
              <a:rPr lang="zh-TW" altLang="en-US" b="1"/>
              <a:t>校友回娘家座談會</a:t>
            </a:r>
          </a:p>
          <a:p>
            <a:pPr eaLnBrk="1" hangingPunct="1"/>
            <a:r>
              <a:rPr lang="zh-TW" altLang="en-US" b="1"/>
              <a:t>～誠摯邀請您再次回到東華校園～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259080"/>
            <a:ext cx="8064500" cy="2872740"/>
          </a:xfrm>
        </p:spPr>
        <p:txBody>
          <a:bodyPr/>
          <a:lstStyle/>
          <a:p>
            <a:pPr algn="l" eaLnBrk="1" hangingPunct="1"/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  <a:t>親愛的校友</a:t>
            </a:r>
            <a:r>
              <a:rPr lang="en-US" altLang="en-US" sz="1800" dirty="0" smtClean="0">
                <a:solidFill>
                  <a:schemeClr val="tx1"/>
                </a:solidFill>
                <a:latin typeface="標楷體" pitchFamily="65" charset="-120"/>
              </a:rPr>
              <a:t>，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  <a:t>您們好</a:t>
            </a:r>
            <a:r>
              <a:rPr lang="en-US" altLang="en-US" sz="1800" dirty="0" smtClean="0">
                <a:solidFill>
                  <a:schemeClr val="tx1"/>
                </a:solidFill>
                <a:latin typeface="標楷體" pitchFamily="65" charset="-120"/>
              </a:rPr>
              <a:t>：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  <a:t/>
            </a:r>
            <a:b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</a:b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  <a:t/>
            </a:r>
            <a:b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</a:b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  <a:t>    韶光荏苒，日內又是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  <a:t>畢業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  <a:t>季節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  <a:t>，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  <a:t>不知您在工作、課業上是否一切安好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  <a:t>？誠摯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  <a:t>邀請您返回運籌所，與同學敘舊、與老師聊天，更與學弟妹分享工作心得並提供在學學習建議。 </a:t>
            </a:r>
            <a:b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</a:b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  <a:t/>
            </a:r>
            <a:b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</a:b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  <a:t>　　　　   ～誠摯邀請您回娘家一趟～</a:t>
            </a:r>
            <a:b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</a:b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  <a:t/>
            </a:r>
            <a:b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</a:b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  <a:t>                    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  <a:t>     國立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</a:rPr>
              <a:t>東華大學運籌管理研究所 </a:t>
            </a:r>
            <a:r>
              <a:rPr lang="zh-TW" altLang="en-US" sz="2000" dirty="0" smtClean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</a:rPr>
              <a:t>熊欣華所長 </a:t>
            </a:r>
            <a:r>
              <a:rPr lang="zh-TW" altLang="en-US" sz="1800" b="1" dirty="0" smtClean="0">
                <a:solidFill>
                  <a:schemeClr val="tx1"/>
                </a:solidFill>
                <a:latin typeface="標楷體" pitchFamily="65" charset="-120"/>
              </a:rPr>
              <a:t>敬邀</a:t>
            </a:r>
            <a:endParaRPr lang="zh-TW" altLang="en-US" sz="1800" b="1" dirty="0" smtClean="0">
              <a:solidFill>
                <a:schemeClr val="tx1"/>
              </a:solidFill>
            </a:endParaRPr>
          </a:p>
        </p:txBody>
      </p:sp>
      <p:pic>
        <p:nvPicPr>
          <p:cNvPr id="3266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23" b="14343"/>
          <a:stretch/>
        </p:blipFill>
        <p:spPr bwMode="auto">
          <a:xfrm>
            <a:off x="-114299" y="4162425"/>
            <a:ext cx="3552824" cy="17144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75" y="3429000"/>
            <a:ext cx="7143750" cy="2962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zh-TW" altLang="en-US" sz="1800" b="1" dirty="0" smtClean="0">
                <a:solidFill>
                  <a:srgbClr val="C00000"/>
                </a:solidFill>
              </a:rPr>
              <a:t>活動日期：</a:t>
            </a:r>
            <a:r>
              <a:rPr lang="en-US" altLang="zh-TW" sz="1800" b="1" dirty="0" smtClean="0">
                <a:solidFill>
                  <a:srgbClr val="C00000"/>
                </a:solidFill>
              </a:rPr>
              <a:t>102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年</a:t>
            </a:r>
            <a:r>
              <a:rPr lang="en-US" altLang="zh-TW" sz="1800" b="1" dirty="0" smtClean="0">
                <a:solidFill>
                  <a:srgbClr val="C00000"/>
                </a:solidFill>
              </a:rPr>
              <a:t>6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月</a:t>
            </a:r>
            <a:r>
              <a:rPr lang="en-US" altLang="zh-TW" sz="1800" b="1" dirty="0" smtClean="0">
                <a:solidFill>
                  <a:srgbClr val="C00000"/>
                </a:solidFill>
              </a:rPr>
              <a:t>1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日</a:t>
            </a:r>
            <a:r>
              <a:rPr lang="en-US" altLang="zh-TW" sz="18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星期六</a:t>
            </a:r>
            <a:r>
              <a:rPr lang="en-US" altLang="zh-TW" sz="1800" b="1" dirty="0" smtClean="0">
                <a:solidFill>
                  <a:srgbClr val="C00000"/>
                </a:solidFill>
              </a:rPr>
              <a:t>)</a:t>
            </a: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zh-TW" altLang="en-US" sz="1400" dirty="0" smtClean="0">
                <a:solidFill>
                  <a:srgbClr val="660033"/>
                </a:solidFill>
              </a:rPr>
              <a:t>與師長餐會交流：中午</a:t>
            </a:r>
            <a:r>
              <a:rPr lang="en-US" altLang="zh-TW" sz="1400" dirty="0" smtClean="0">
                <a:solidFill>
                  <a:srgbClr val="660033"/>
                </a:solidFill>
              </a:rPr>
              <a:t>12:00-14:00</a:t>
            </a:r>
            <a:r>
              <a:rPr lang="zh-TW" altLang="en-US" sz="1400" dirty="0" smtClean="0">
                <a:solidFill>
                  <a:srgbClr val="660033"/>
                </a:solidFill>
              </a:rPr>
              <a:t>        </a:t>
            </a:r>
            <a:r>
              <a:rPr lang="zh-TW" altLang="en-US" sz="1400" dirty="0" smtClean="0">
                <a:solidFill>
                  <a:srgbClr val="660033"/>
                </a:solidFill>
              </a:rPr>
              <a:t>地點：東華</a:t>
            </a:r>
            <a:r>
              <a:rPr lang="zh-TW" altLang="en-US" sz="1400" dirty="0" smtClean="0">
                <a:solidFill>
                  <a:srgbClr val="660033"/>
                </a:solidFill>
              </a:rPr>
              <a:t>大學</a:t>
            </a:r>
            <a:endParaRPr lang="en-US" altLang="zh-TW" sz="1400" dirty="0" smtClean="0">
              <a:solidFill>
                <a:srgbClr val="660033"/>
              </a:solidFill>
            </a:endParaRPr>
          </a:p>
          <a:p>
            <a:pPr>
              <a:lnSpc>
                <a:spcPct val="120000"/>
              </a:lnSpc>
              <a:spcBef>
                <a:spcPts val="50"/>
              </a:spcBef>
            </a:pPr>
            <a:r>
              <a:rPr lang="zh-TW" altLang="en-US" sz="1400" dirty="0" smtClean="0">
                <a:solidFill>
                  <a:srgbClr val="660033"/>
                </a:solidFill>
              </a:rPr>
              <a:t>與在校生交流活動：下午</a:t>
            </a:r>
            <a:r>
              <a:rPr lang="en-US" altLang="zh-TW" sz="1400" dirty="0" smtClean="0">
                <a:solidFill>
                  <a:srgbClr val="660033"/>
                </a:solidFill>
              </a:rPr>
              <a:t>15:00~18:00</a:t>
            </a:r>
            <a:r>
              <a:rPr lang="zh-TW" altLang="en-US" sz="1400" dirty="0" smtClean="0">
                <a:solidFill>
                  <a:srgbClr val="660033"/>
                </a:solidFill>
              </a:rPr>
              <a:t>　地點：鯉魚潭</a:t>
            </a:r>
            <a:endParaRPr lang="en-US" altLang="zh-TW" sz="1400" dirty="0" smtClean="0">
              <a:solidFill>
                <a:srgbClr val="660033"/>
              </a:solidFill>
            </a:endParaRPr>
          </a:p>
          <a:p>
            <a:pPr>
              <a:lnSpc>
                <a:spcPct val="120000"/>
              </a:lnSpc>
              <a:spcBef>
                <a:spcPts val="50"/>
              </a:spcBef>
              <a:buNone/>
            </a:pPr>
            <a:r>
              <a:rPr lang="zh-TW" altLang="en-US" sz="1400" dirty="0" smtClean="0">
                <a:solidFill>
                  <a:srgbClr val="660033"/>
                </a:solidFill>
              </a:rPr>
              <a:t>　（包含健行、烤肉及賞螢活動，誠摯邀請校友參與同樂）</a:t>
            </a:r>
            <a:endParaRPr lang="en-US" altLang="zh-TW" sz="1400" dirty="0" smtClean="0">
              <a:solidFill>
                <a:srgbClr val="660033"/>
              </a:solidFill>
            </a:endParaRPr>
          </a:p>
          <a:p>
            <a:pPr>
              <a:spcBef>
                <a:spcPts val="50"/>
              </a:spcBef>
            </a:pPr>
            <a:r>
              <a:rPr lang="zh-TW" altLang="en-US" sz="1400" dirty="0" smtClean="0">
                <a:solidFill>
                  <a:srgbClr val="660033"/>
                </a:solidFill>
              </a:rPr>
              <a:t>辦公室</a:t>
            </a:r>
            <a:r>
              <a:rPr lang="zh-TW" altLang="en-US" sz="1400" dirty="0" smtClean="0">
                <a:solidFill>
                  <a:srgbClr val="660033"/>
                </a:solidFill>
              </a:rPr>
              <a:t>：管理學院大樓</a:t>
            </a:r>
            <a:r>
              <a:rPr lang="en-US" altLang="zh-TW" sz="1400" dirty="0" smtClean="0">
                <a:solidFill>
                  <a:srgbClr val="660033"/>
                </a:solidFill>
              </a:rPr>
              <a:t>A205</a:t>
            </a:r>
            <a:r>
              <a:rPr lang="zh-TW" altLang="en-US" sz="1400" dirty="0" smtClean="0">
                <a:solidFill>
                  <a:srgbClr val="660033"/>
                </a:solidFill>
              </a:rPr>
              <a:t>室</a:t>
            </a:r>
          </a:p>
          <a:p>
            <a:pPr>
              <a:spcBef>
                <a:spcPts val="50"/>
              </a:spcBef>
            </a:pPr>
            <a:r>
              <a:rPr lang="zh-TW" altLang="en-US" sz="1400" dirty="0" smtClean="0">
                <a:solidFill>
                  <a:srgbClr val="660033"/>
                </a:solidFill>
              </a:rPr>
              <a:t>電    </a:t>
            </a:r>
            <a:r>
              <a:rPr lang="zh-TW" altLang="en-US" sz="1400" dirty="0" smtClean="0">
                <a:solidFill>
                  <a:srgbClr val="660033"/>
                </a:solidFill>
              </a:rPr>
              <a:t>話：</a:t>
            </a:r>
            <a:r>
              <a:rPr lang="en-US" altLang="zh-TW" sz="1400" dirty="0" smtClean="0">
                <a:solidFill>
                  <a:srgbClr val="660033"/>
                </a:solidFill>
              </a:rPr>
              <a:t>03-8633162      </a:t>
            </a:r>
            <a:r>
              <a:rPr lang="zh-TW" altLang="en-US" sz="1400" dirty="0" smtClean="0">
                <a:solidFill>
                  <a:srgbClr val="660033"/>
                </a:solidFill>
              </a:rPr>
              <a:t>傳真：</a:t>
            </a:r>
            <a:r>
              <a:rPr lang="en-US" altLang="zh-TW" sz="1400" dirty="0" smtClean="0">
                <a:solidFill>
                  <a:srgbClr val="660033"/>
                </a:solidFill>
              </a:rPr>
              <a:t>03-8633160</a:t>
            </a:r>
          </a:p>
          <a:p>
            <a:pPr>
              <a:spcBef>
                <a:spcPts val="50"/>
              </a:spcBef>
            </a:pPr>
            <a:r>
              <a:rPr lang="zh-TW" altLang="en-US" sz="1400" dirty="0" smtClean="0">
                <a:solidFill>
                  <a:srgbClr val="660033"/>
                </a:solidFill>
              </a:rPr>
              <a:t>聯絡人</a:t>
            </a:r>
            <a:r>
              <a:rPr lang="zh-TW" altLang="en-US" sz="1400" dirty="0" smtClean="0">
                <a:solidFill>
                  <a:srgbClr val="660033"/>
                </a:solidFill>
              </a:rPr>
              <a:t>： 莊巧萍 助理</a:t>
            </a:r>
          </a:p>
          <a:p>
            <a:pPr>
              <a:spcBef>
                <a:spcPts val="50"/>
              </a:spcBef>
            </a:pPr>
            <a:r>
              <a:rPr lang="en-US" altLang="zh-TW" sz="1400" dirty="0" smtClean="0">
                <a:solidFill>
                  <a:srgbClr val="660033"/>
                </a:solidFill>
              </a:rPr>
              <a:t>E-mail</a:t>
            </a:r>
            <a:r>
              <a:rPr lang="zh-TW" altLang="en-US" sz="1400" dirty="0" smtClean="0">
                <a:solidFill>
                  <a:srgbClr val="660033"/>
                </a:solidFill>
              </a:rPr>
              <a:t>：</a:t>
            </a:r>
            <a:r>
              <a:rPr lang="en-US" altLang="zh-TW" sz="1400" dirty="0" smtClean="0">
                <a:solidFill>
                  <a:srgbClr val="660033"/>
                </a:solidFill>
              </a:rPr>
              <a:t>cpjuang@mail.ndhu.edu.tw </a:t>
            </a:r>
          </a:p>
          <a:p>
            <a:pPr>
              <a:spcBef>
                <a:spcPts val="50"/>
              </a:spcBef>
              <a:buNone/>
            </a:pPr>
            <a:endParaRPr lang="en-US" altLang="zh-TW" sz="1400" dirty="0" smtClean="0"/>
          </a:p>
          <a:p>
            <a:pPr>
              <a:lnSpc>
                <a:spcPct val="120000"/>
              </a:lnSpc>
              <a:spcBef>
                <a:spcPts val="50"/>
              </a:spcBef>
              <a:buNone/>
            </a:pPr>
            <a:r>
              <a:rPr lang="zh-TW" altLang="en-US" sz="1400" b="1" dirty="0" smtClean="0">
                <a:solidFill>
                  <a:srgbClr val="660033"/>
                </a:solidFill>
              </a:rPr>
              <a:t>欲參加校友請回信或回電告知</a:t>
            </a:r>
            <a:r>
              <a:rPr lang="en-US" altLang="zh-TW" sz="1400" b="1" dirty="0" smtClean="0">
                <a:solidFill>
                  <a:srgbClr val="660033"/>
                </a:solidFill>
              </a:rPr>
              <a:t>,</a:t>
            </a:r>
            <a:r>
              <a:rPr lang="zh-TW" altLang="en-US" sz="1400" b="1" dirty="0" smtClean="0">
                <a:solidFill>
                  <a:srgbClr val="660033"/>
                </a:solidFill>
              </a:rPr>
              <a:t>以俾利統計出席人數</a:t>
            </a:r>
            <a:r>
              <a:rPr lang="en-US" altLang="zh-TW" sz="1400" b="1" dirty="0" smtClean="0">
                <a:solidFill>
                  <a:srgbClr val="660033"/>
                </a:solidFill>
              </a:rPr>
              <a:t>,</a:t>
            </a:r>
            <a:r>
              <a:rPr lang="zh-TW" altLang="en-US" sz="1400" b="1" dirty="0" smtClean="0">
                <a:solidFill>
                  <a:srgbClr val="660033"/>
                </a:solidFill>
              </a:rPr>
              <a:t>謝謝</a:t>
            </a:r>
            <a:r>
              <a:rPr lang="en-US" altLang="zh-TW" sz="1400" b="1" dirty="0" smtClean="0">
                <a:solidFill>
                  <a:srgbClr val="660033"/>
                </a:solidFill>
              </a:rPr>
              <a:t>!</a:t>
            </a:r>
          </a:p>
          <a:p>
            <a:pPr>
              <a:lnSpc>
                <a:spcPct val="120000"/>
              </a:lnSpc>
              <a:spcBef>
                <a:spcPts val="50"/>
              </a:spcBef>
              <a:buNone/>
            </a:pPr>
            <a:r>
              <a:rPr lang="zh-TW" altLang="en-US" sz="1400" dirty="0" smtClean="0">
                <a:solidFill>
                  <a:srgbClr val="660033"/>
                </a:solidFill>
              </a:rPr>
              <a:t>註</a:t>
            </a:r>
            <a:r>
              <a:rPr lang="en-US" altLang="zh-TW" sz="1400" dirty="0" smtClean="0">
                <a:solidFill>
                  <a:srgbClr val="660033"/>
                </a:solidFill>
              </a:rPr>
              <a:t>:</a:t>
            </a:r>
            <a:r>
              <a:rPr lang="zh-TW" altLang="en-US" sz="1400" dirty="0" smtClean="0">
                <a:solidFill>
                  <a:srgbClr val="660033"/>
                </a:solidFill>
              </a:rPr>
              <a:t>餐廳地點尚未訂定</a:t>
            </a:r>
            <a:r>
              <a:rPr lang="en-US" altLang="zh-TW" sz="1400" dirty="0" smtClean="0">
                <a:solidFill>
                  <a:srgbClr val="660033"/>
                </a:solidFill>
              </a:rPr>
              <a:t>,</a:t>
            </a:r>
            <a:r>
              <a:rPr lang="zh-TW" altLang="en-US" sz="1400" dirty="0" smtClean="0">
                <a:solidFill>
                  <a:srgbClr val="660033"/>
                </a:solidFill>
              </a:rPr>
              <a:t>確定後再電話通知。</a:t>
            </a:r>
            <a:endParaRPr lang="en-US" altLang="zh-TW" sz="1400" dirty="0" smtClean="0">
              <a:solidFill>
                <a:srgbClr val="660033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ts val="50"/>
              </a:spcBef>
            </a:pPr>
            <a:endParaRPr lang="zh-TW" altLang="en-US" sz="600" b="1" dirty="0" smtClean="0">
              <a:solidFill>
                <a:srgbClr val="660033"/>
              </a:solidFill>
            </a:endParaRPr>
          </a:p>
          <a:p>
            <a:pPr marL="285750" lvl="1" eaLnBrk="1" hangingPunct="1">
              <a:lnSpc>
                <a:spcPct val="130000"/>
              </a:lnSpc>
              <a:spcBef>
                <a:spcPts val="50"/>
              </a:spcBef>
              <a:buFont typeface="Arial" charset="0"/>
              <a:buChar char="•"/>
            </a:pPr>
            <a:endParaRPr lang="zh-TW" altLang="en-US" sz="1600" dirty="0" smtClean="0"/>
          </a:p>
          <a:p>
            <a:pPr eaLnBrk="1" hangingPunct="1">
              <a:lnSpc>
                <a:spcPct val="130000"/>
              </a:lnSpc>
              <a:spcBef>
                <a:spcPts val="50"/>
              </a:spcBef>
            </a:pPr>
            <a:endParaRPr lang="zh-TW" alt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3537</TotalTime>
  <Words>64</Words>
  <Application>Microsoft Office PowerPoint</Application>
  <PresentationFormat>如螢幕大小 (4:3)</PresentationFormat>
  <Paragraphs>17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預設簡報設計</vt:lpstr>
      <vt:lpstr>還記得環頸雉在草地上優雅漫步的模樣嗎？ 還記得細葉覽仁樹茂密的枝葉，所搭起的綠蔭大道嗎？ 東華大學運籌所，誠摯地邀請您6月1日再次回到東華， 品味這些腦海中美好的記憶。  </vt:lpstr>
      <vt:lpstr>親愛的校友，您們好：      韶光荏苒，日內又是畢業季節，不知您在工作、課業上是否一切安好？誠摯邀請您返回運籌所，與同學敘舊、與老師聊天，更與學弟妹分享工作心得並提供在學學習建議。   　　　　   ～誠摯邀請您回娘家一趟～                           國立東華大學運籌管理研究所 熊欣華所長 敬邀</vt:lpstr>
    </vt:vector>
  </TitlesOfParts>
  <Company>Ndhu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ASUS01</dc:creator>
  <cp:lastModifiedBy>hh</cp:lastModifiedBy>
  <cp:revision>121</cp:revision>
  <dcterms:created xsi:type="dcterms:W3CDTF">2007-12-04T07:49:11Z</dcterms:created>
  <dcterms:modified xsi:type="dcterms:W3CDTF">2013-04-16T00:57:20Z</dcterms:modified>
</cp:coreProperties>
</file>