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8"/>
  </p:notesMasterIdLst>
  <p:sldIdLst>
    <p:sldId id="264" r:id="rId6"/>
    <p:sldId id="347" r:id="rId7"/>
    <p:sldId id="348" r:id="rId8"/>
    <p:sldId id="349" r:id="rId9"/>
    <p:sldId id="350" r:id="rId10"/>
    <p:sldId id="351" r:id="rId11"/>
    <p:sldId id="285" r:id="rId12"/>
    <p:sldId id="272" r:id="rId13"/>
    <p:sldId id="257" r:id="rId14"/>
    <p:sldId id="258" r:id="rId15"/>
    <p:sldId id="259" r:id="rId16"/>
    <p:sldId id="262" r:id="rId17"/>
    <p:sldId id="263" r:id="rId18"/>
    <p:sldId id="261" r:id="rId19"/>
    <p:sldId id="382" r:id="rId20"/>
    <p:sldId id="296" r:id="rId21"/>
    <p:sldId id="299" r:id="rId22"/>
    <p:sldId id="322" r:id="rId23"/>
    <p:sldId id="378" r:id="rId24"/>
    <p:sldId id="300" r:id="rId25"/>
    <p:sldId id="289" r:id="rId26"/>
    <p:sldId id="278" r:id="rId27"/>
    <p:sldId id="277" r:id="rId28"/>
    <p:sldId id="269" r:id="rId29"/>
    <p:sldId id="383" r:id="rId30"/>
    <p:sldId id="384" r:id="rId31"/>
    <p:sldId id="385" r:id="rId32"/>
    <p:sldId id="386" r:id="rId33"/>
    <p:sldId id="387" r:id="rId34"/>
    <p:sldId id="388" r:id="rId35"/>
    <p:sldId id="344" r:id="rId36"/>
    <p:sldId id="372" r:id="rId3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378"/>
    <a:srgbClr val="008080"/>
    <a:srgbClr val="0066CC"/>
    <a:srgbClr val="3399FF"/>
    <a:srgbClr val="FF5050"/>
    <a:srgbClr val="EC8F7C"/>
    <a:srgbClr val="F46966"/>
    <a:srgbClr val="3366FF"/>
    <a:srgbClr val="9933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608" autoAdjust="0"/>
  </p:normalViewPr>
  <p:slideViewPr>
    <p:cSldViewPr>
      <p:cViewPr>
        <p:scale>
          <a:sx n="100" d="100"/>
          <a:sy n="100" d="100"/>
        </p:scale>
        <p:origin x="-1104" y="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7BD10-5ADC-4765-88A2-8E085A34EB74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B511779-17E8-4A88-8FCF-9A8B6C097DD4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工業工程管理</a:t>
          </a:r>
          <a:endParaRPr lang="zh-TW" altLang="en-US" dirty="0"/>
        </a:p>
      </dgm:t>
    </dgm:pt>
    <dgm:pt modelId="{34CCC2A5-FDA6-4321-9812-FDA4A91AD252}" type="parTrans" cxnId="{5738B154-4DF5-43C4-AA5D-8C1EFB41AA4B}">
      <dgm:prSet/>
      <dgm:spPr/>
      <dgm:t>
        <a:bodyPr/>
        <a:lstStyle/>
        <a:p>
          <a:endParaRPr lang="zh-TW" altLang="en-US"/>
        </a:p>
      </dgm:t>
    </dgm:pt>
    <dgm:pt modelId="{6A8D6F44-CEC4-42CD-AC9E-947C46CFA747}" type="sibTrans" cxnId="{5738B154-4DF5-43C4-AA5D-8C1EFB41AA4B}">
      <dgm:prSet/>
      <dgm:spPr/>
      <dgm:t>
        <a:bodyPr/>
        <a:lstStyle/>
        <a:p>
          <a:endParaRPr lang="zh-TW" altLang="en-US"/>
        </a:p>
      </dgm:t>
    </dgm:pt>
    <dgm:pt modelId="{0DCF5F59-6A54-42A9-AB22-C61A0C120AA3}">
      <dgm:prSet phldrT="[文字]" custT="1"/>
      <dgm:spPr/>
      <dgm:t>
        <a:bodyPr/>
        <a:lstStyle/>
        <a:p>
          <a:endParaRPr lang="zh-TW" altLang="en-US" sz="2000" dirty="0"/>
        </a:p>
      </dgm:t>
    </dgm:pt>
    <dgm:pt modelId="{38BCBCA0-5A5A-4CBE-9D7D-D38136A0B10C}" type="parTrans" cxnId="{4436C440-9B2A-4734-82B9-2AACEF5EBA03}">
      <dgm:prSet/>
      <dgm:spPr/>
      <dgm:t>
        <a:bodyPr/>
        <a:lstStyle/>
        <a:p>
          <a:endParaRPr lang="zh-TW" altLang="en-US"/>
        </a:p>
      </dgm:t>
    </dgm:pt>
    <dgm:pt modelId="{BC334222-8A29-4054-8BD1-01F80AEC83E1}" type="sibTrans" cxnId="{4436C440-9B2A-4734-82B9-2AACEF5EBA03}">
      <dgm:prSet/>
      <dgm:spPr/>
      <dgm:t>
        <a:bodyPr/>
        <a:lstStyle/>
        <a:p>
          <a:endParaRPr lang="zh-TW" altLang="en-US"/>
        </a:p>
      </dgm:t>
    </dgm:pt>
    <dgm:pt modelId="{5040EBB7-18F7-4E7C-ADFD-310B94EB9066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運輸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交通管理</a:t>
          </a:r>
          <a:endParaRPr lang="zh-TW" altLang="en-US" dirty="0"/>
        </a:p>
      </dgm:t>
    </dgm:pt>
    <dgm:pt modelId="{B4A98D3E-EEEE-4EC1-BD8A-8C2C20081BE9}" type="parTrans" cxnId="{D2BF729C-8E9F-4173-8FB5-E520D3B8E331}">
      <dgm:prSet/>
      <dgm:spPr/>
      <dgm:t>
        <a:bodyPr/>
        <a:lstStyle/>
        <a:p>
          <a:endParaRPr lang="zh-TW" altLang="en-US"/>
        </a:p>
      </dgm:t>
    </dgm:pt>
    <dgm:pt modelId="{DB11B03D-C5DF-427C-8BF5-76B1E6519166}" type="sibTrans" cxnId="{D2BF729C-8E9F-4173-8FB5-E520D3B8E331}">
      <dgm:prSet/>
      <dgm:spPr/>
      <dgm:t>
        <a:bodyPr/>
        <a:lstStyle/>
        <a:p>
          <a:endParaRPr lang="zh-TW" altLang="en-US"/>
        </a:p>
      </dgm:t>
    </dgm:pt>
    <dgm:pt modelId="{FC9482E1-842F-49B0-B5B4-28B194DB68CD}">
      <dgm:prSet phldrT="[文字]" custT="1"/>
      <dgm:spPr/>
      <dgm:t>
        <a:bodyPr/>
        <a:lstStyle/>
        <a:p>
          <a:pPr algn="r" rtl="0"/>
          <a:endParaRPr lang="zh-TW" altLang="en-US" sz="2000" dirty="0"/>
        </a:p>
      </dgm:t>
    </dgm:pt>
    <dgm:pt modelId="{1CE15D61-5EF3-445B-8C5A-C9640BE1952B}" type="parTrans" cxnId="{5DB412A6-BFB4-4E57-862A-2FA98E92B2CB}">
      <dgm:prSet/>
      <dgm:spPr/>
      <dgm:t>
        <a:bodyPr/>
        <a:lstStyle/>
        <a:p>
          <a:endParaRPr lang="zh-TW" altLang="en-US"/>
        </a:p>
      </dgm:t>
    </dgm:pt>
    <dgm:pt modelId="{8F352522-E8E8-44B8-BB18-09CB7FEDA561}" type="sibTrans" cxnId="{5DB412A6-BFB4-4E57-862A-2FA98E92B2CB}">
      <dgm:prSet/>
      <dgm:spPr/>
      <dgm:t>
        <a:bodyPr/>
        <a:lstStyle/>
        <a:p>
          <a:endParaRPr lang="zh-TW" altLang="en-US"/>
        </a:p>
      </dgm:t>
    </dgm:pt>
    <dgm:pt modelId="{053E6FA2-2442-4820-BD92-3239F5023624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資訊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資工管理</a:t>
          </a:r>
          <a:endParaRPr lang="zh-TW" altLang="en-US" dirty="0"/>
        </a:p>
      </dgm:t>
    </dgm:pt>
    <dgm:pt modelId="{19DCB50E-3CA8-4FD9-A48A-1D0C81AF0166}" type="parTrans" cxnId="{F5C73973-6859-4058-ADDD-C53AD83F13BB}">
      <dgm:prSet/>
      <dgm:spPr/>
      <dgm:t>
        <a:bodyPr/>
        <a:lstStyle/>
        <a:p>
          <a:endParaRPr lang="zh-TW" altLang="en-US"/>
        </a:p>
      </dgm:t>
    </dgm:pt>
    <dgm:pt modelId="{0E74CB81-479D-480E-AE03-FC5C86FA4FD1}" type="sibTrans" cxnId="{F5C73973-6859-4058-ADDD-C53AD83F13BB}">
      <dgm:prSet/>
      <dgm:spPr/>
      <dgm:t>
        <a:bodyPr/>
        <a:lstStyle/>
        <a:p>
          <a:endParaRPr lang="zh-TW" altLang="en-US"/>
        </a:p>
      </dgm:t>
    </dgm:pt>
    <dgm:pt modelId="{DAA37552-6333-4D87-9FBE-3D62756D53E2}">
      <dgm:prSet phldrT="[文字]" custT="1"/>
      <dgm:spPr/>
      <dgm:t>
        <a:bodyPr/>
        <a:lstStyle/>
        <a:p>
          <a:pPr marL="0" marR="0" indent="0" algn="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zh-TW" altLang="en-US" sz="2000" dirty="0"/>
        </a:p>
      </dgm:t>
    </dgm:pt>
    <dgm:pt modelId="{73B90DED-4288-42F5-B183-B686108509B6}" type="parTrans" cxnId="{D3F0D0B3-EE9F-4BB3-B160-8B3AB83D5FE9}">
      <dgm:prSet/>
      <dgm:spPr/>
      <dgm:t>
        <a:bodyPr/>
        <a:lstStyle/>
        <a:p>
          <a:endParaRPr lang="zh-TW" altLang="en-US"/>
        </a:p>
      </dgm:t>
    </dgm:pt>
    <dgm:pt modelId="{582FBFE9-B747-4A13-82A0-525DA081F38A}" type="sibTrans" cxnId="{D3F0D0B3-EE9F-4BB3-B160-8B3AB83D5FE9}">
      <dgm:prSet/>
      <dgm:spPr/>
      <dgm:t>
        <a:bodyPr/>
        <a:lstStyle/>
        <a:p>
          <a:endParaRPr lang="zh-TW" altLang="en-US"/>
        </a:p>
      </dgm:t>
    </dgm:pt>
    <dgm:pt modelId="{FE06D96F-0096-48DC-A23A-06AE4875BE35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國企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企業管理</a:t>
          </a:r>
          <a:endParaRPr lang="zh-TW" altLang="en-US" dirty="0"/>
        </a:p>
      </dgm:t>
    </dgm:pt>
    <dgm:pt modelId="{DE4B9DEE-EFD6-42DF-AF28-FAD57B7D211A}" type="parTrans" cxnId="{6B4A6CFD-A8B8-4A57-AE1D-5E1332AA900D}">
      <dgm:prSet/>
      <dgm:spPr/>
      <dgm:t>
        <a:bodyPr/>
        <a:lstStyle/>
        <a:p>
          <a:endParaRPr lang="zh-TW" altLang="en-US"/>
        </a:p>
      </dgm:t>
    </dgm:pt>
    <dgm:pt modelId="{BE1D7B53-A8B6-4B8A-B36B-C6BB183532D9}" type="sibTrans" cxnId="{6B4A6CFD-A8B8-4A57-AE1D-5E1332AA900D}">
      <dgm:prSet/>
      <dgm:spPr/>
      <dgm:t>
        <a:bodyPr/>
        <a:lstStyle/>
        <a:p>
          <a:endParaRPr lang="zh-TW" altLang="en-US"/>
        </a:p>
      </dgm:t>
    </dgm:pt>
    <dgm:pt modelId="{0D42D119-7A14-4BF9-8E40-3C8F5CEB4357}">
      <dgm:prSet phldrT="[文字]" custT="1"/>
      <dgm:spPr/>
      <dgm:t>
        <a:bodyPr anchor="t" anchorCtr="0"/>
        <a:lstStyle/>
        <a:p>
          <a:endParaRPr lang="zh-TW" altLang="en-US" sz="2000" dirty="0"/>
        </a:p>
      </dgm:t>
    </dgm:pt>
    <dgm:pt modelId="{9970FFDE-D74C-4E1B-96EF-1609F8B9C5D9}" type="parTrans" cxnId="{E6E7EF3D-49B5-4B33-BE3E-9576E3F24FB6}">
      <dgm:prSet/>
      <dgm:spPr/>
      <dgm:t>
        <a:bodyPr/>
        <a:lstStyle/>
        <a:p>
          <a:endParaRPr lang="zh-TW" altLang="en-US"/>
        </a:p>
      </dgm:t>
    </dgm:pt>
    <dgm:pt modelId="{EA5A49E7-F53D-46D1-A36F-11CB3AA77F93}" type="sibTrans" cxnId="{E6E7EF3D-49B5-4B33-BE3E-9576E3F24FB6}">
      <dgm:prSet/>
      <dgm:spPr/>
      <dgm:t>
        <a:bodyPr/>
        <a:lstStyle/>
        <a:p>
          <a:endParaRPr lang="zh-TW" altLang="en-US"/>
        </a:p>
      </dgm:t>
    </dgm:pt>
    <dgm:pt modelId="{16DBD460-342B-4D2B-9D69-966E129BC6F5}" type="pres">
      <dgm:prSet presAssocID="{0F57BD10-5ADC-4765-88A2-8E085A34EB7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7B682C1-4B08-45BA-B05B-9CF261D04316}" type="pres">
      <dgm:prSet presAssocID="{0F57BD10-5ADC-4765-88A2-8E085A34EB74}" presName="children" presStyleCnt="0"/>
      <dgm:spPr/>
    </dgm:pt>
    <dgm:pt modelId="{A9D034A0-AF37-4D96-AAE8-988036588190}" type="pres">
      <dgm:prSet presAssocID="{0F57BD10-5ADC-4765-88A2-8E085A34EB74}" presName="child1group" presStyleCnt="0"/>
      <dgm:spPr/>
    </dgm:pt>
    <dgm:pt modelId="{20BA4341-0A56-42E9-9435-860F40FAE8D2}" type="pres">
      <dgm:prSet presAssocID="{0F57BD10-5ADC-4765-88A2-8E085A34EB74}" presName="child1" presStyleLbl="bgAcc1" presStyleIdx="0" presStyleCnt="4" custScaleX="159084" custScaleY="128262" custLinFactNeighborX="-13350"/>
      <dgm:spPr/>
      <dgm:t>
        <a:bodyPr/>
        <a:lstStyle/>
        <a:p>
          <a:endParaRPr lang="zh-TW" altLang="en-US"/>
        </a:p>
      </dgm:t>
    </dgm:pt>
    <dgm:pt modelId="{CFE43A51-823D-416F-9F53-112917AD9904}" type="pres">
      <dgm:prSet presAssocID="{0F57BD10-5ADC-4765-88A2-8E085A34EB74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D010EC-BE44-40C0-B88F-DC1C46C5C1F4}" type="pres">
      <dgm:prSet presAssocID="{0F57BD10-5ADC-4765-88A2-8E085A34EB74}" presName="child2group" presStyleCnt="0"/>
      <dgm:spPr/>
    </dgm:pt>
    <dgm:pt modelId="{3800E26E-032A-4B3C-9244-FABB11797802}" type="pres">
      <dgm:prSet presAssocID="{0F57BD10-5ADC-4765-88A2-8E085A34EB74}" presName="child2" presStyleLbl="bgAcc1" presStyleIdx="1" presStyleCnt="4" custScaleX="159084" custScaleY="128262"/>
      <dgm:spPr/>
      <dgm:t>
        <a:bodyPr/>
        <a:lstStyle/>
        <a:p>
          <a:endParaRPr lang="zh-TW" altLang="en-US"/>
        </a:p>
      </dgm:t>
    </dgm:pt>
    <dgm:pt modelId="{6AC30697-6FC5-4CDB-A0D4-BB06DE70C2FB}" type="pres">
      <dgm:prSet presAssocID="{0F57BD10-5ADC-4765-88A2-8E085A34EB74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1E4D06-9C32-4A35-93B7-6F5F65307786}" type="pres">
      <dgm:prSet presAssocID="{0F57BD10-5ADC-4765-88A2-8E085A34EB74}" presName="child3group" presStyleCnt="0"/>
      <dgm:spPr/>
    </dgm:pt>
    <dgm:pt modelId="{1238AB11-ABFB-49EC-80D3-F7FF2C1D0D50}" type="pres">
      <dgm:prSet presAssocID="{0F57BD10-5ADC-4765-88A2-8E085A34EB74}" presName="child3" presStyleLbl="bgAcc1" presStyleIdx="2" presStyleCnt="4" custScaleX="159082" custScaleY="128260"/>
      <dgm:spPr/>
      <dgm:t>
        <a:bodyPr/>
        <a:lstStyle/>
        <a:p>
          <a:endParaRPr lang="zh-TW" altLang="en-US"/>
        </a:p>
      </dgm:t>
    </dgm:pt>
    <dgm:pt modelId="{A1A3B1DE-068E-4F61-B179-978B36557A6F}" type="pres">
      <dgm:prSet presAssocID="{0F57BD10-5ADC-4765-88A2-8E085A34EB74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EB51CB-AAD4-46CB-9DD1-AC41FFEE07E6}" type="pres">
      <dgm:prSet presAssocID="{0F57BD10-5ADC-4765-88A2-8E085A34EB74}" presName="child4group" presStyleCnt="0"/>
      <dgm:spPr/>
    </dgm:pt>
    <dgm:pt modelId="{6ED70E94-5E33-46C9-A225-24315A2395FB}" type="pres">
      <dgm:prSet presAssocID="{0F57BD10-5ADC-4765-88A2-8E085A34EB74}" presName="child4" presStyleLbl="bgAcc1" presStyleIdx="3" presStyleCnt="4" custScaleX="159006" custScaleY="128280" custLinFactNeighborX="-19277" custLinFactNeighborY="-6459"/>
      <dgm:spPr/>
      <dgm:t>
        <a:bodyPr/>
        <a:lstStyle/>
        <a:p>
          <a:endParaRPr lang="zh-TW" altLang="en-US"/>
        </a:p>
      </dgm:t>
    </dgm:pt>
    <dgm:pt modelId="{37E0B9F7-7A2E-4A33-8B5D-817501B9BD2A}" type="pres">
      <dgm:prSet presAssocID="{0F57BD10-5ADC-4765-88A2-8E085A34EB74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97228B-8A14-464D-A133-C26EC4004DD1}" type="pres">
      <dgm:prSet presAssocID="{0F57BD10-5ADC-4765-88A2-8E085A34EB74}" presName="childPlaceholder" presStyleCnt="0"/>
      <dgm:spPr/>
    </dgm:pt>
    <dgm:pt modelId="{577E943E-8B6B-4C40-BED7-6B443318DA3D}" type="pres">
      <dgm:prSet presAssocID="{0F57BD10-5ADC-4765-88A2-8E085A34EB74}" presName="circle" presStyleCnt="0"/>
      <dgm:spPr/>
    </dgm:pt>
    <dgm:pt modelId="{F59C5339-C20A-4193-B612-E4265D51439E}" type="pres">
      <dgm:prSet presAssocID="{0F57BD10-5ADC-4765-88A2-8E085A34EB74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739CBB-6FC9-4175-B4D9-9D79F94012B5}" type="pres">
      <dgm:prSet presAssocID="{0F57BD10-5ADC-4765-88A2-8E085A34EB74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53EEF4-D654-4B61-B5A5-00CB060D4650}" type="pres">
      <dgm:prSet presAssocID="{0F57BD10-5ADC-4765-88A2-8E085A34EB74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C3C863-E057-4DEC-B9C6-B0A9267C590E}" type="pres">
      <dgm:prSet presAssocID="{0F57BD10-5ADC-4765-88A2-8E085A34EB74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CABE8F-5B9E-43B8-B743-146C7CE531BA}" type="pres">
      <dgm:prSet presAssocID="{0F57BD10-5ADC-4765-88A2-8E085A34EB74}" presName="quadrantPlaceholder" presStyleCnt="0"/>
      <dgm:spPr/>
    </dgm:pt>
    <dgm:pt modelId="{2727084C-A8BD-4D2E-9C9B-D843D0CAF617}" type="pres">
      <dgm:prSet presAssocID="{0F57BD10-5ADC-4765-88A2-8E085A34EB74}" presName="center1" presStyleLbl="fgShp" presStyleIdx="0" presStyleCnt="2"/>
      <dgm:spPr/>
    </dgm:pt>
    <dgm:pt modelId="{1AABB8B8-A58A-43E4-BC43-3C5F78B7CC11}" type="pres">
      <dgm:prSet presAssocID="{0F57BD10-5ADC-4765-88A2-8E085A34EB74}" presName="center2" presStyleLbl="fgShp" presStyleIdx="1" presStyleCnt="2"/>
      <dgm:spPr/>
    </dgm:pt>
  </dgm:ptLst>
  <dgm:cxnLst>
    <dgm:cxn modelId="{D2BF729C-8E9F-4173-8FB5-E520D3B8E331}" srcId="{0F57BD10-5ADC-4765-88A2-8E085A34EB74}" destId="{5040EBB7-18F7-4E7C-ADFD-310B94EB9066}" srcOrd="1" destOrd="0" parTransId="{B4A98D3E-EEEE-4EC1-BD8A-8C2C20081BE9}" sibTransId="{DB11B03D-C5DF-427C-8BF5-76B1E6519166}"/>
    <dgm:cxn modelId="{E6E7EF3D-49B5-4B33-BE3E-9576E3F24FB6}" srcId="{FE06D96F-0096-48DC-A23A-06AE4875BE35}" destId="{0D42D119-7A14-4BF9-8E40-3C8F5CEB4357}" srcOrd="0" destOrd="0" parTransId="{9970FFDE-D74C-4E1B-96EF-1609F8B9C5D9}" sibTransId="{EA5A49E7-F53D-46D1-A36F-11CB3AA77F93}"/>
    <dgm:cxn modelId="{5B0B9439-ECE8-4BA0-AD1A-46B39E93DB2C}" type="presOf" srcId="{0D42D119-7A14-4BF9-8E40-3C8F5CEB4357}" destId="{6ED70E94-5E33-46C9-A225-24315A2395FB}" srcOrd="0" destOrd="0" presId="urn:microsoft.com/office/officeart/2005/8/layout/cycle4"/>
    <dgm:cxn modelId="{49226865-1982-4E35-AEA6-328CEB44B7F6}" type="presOf" srcId="{DAA37552-6333-4D87-9FBE-3D62756D53E2}" destId="{1238AB11-ABFB-49EC-80D3-F7FF2C1D0D50}" srcOrd="0" destOrd="0" presId="urn:microsoft.com/office/officeart/2005/8/layout/cycle4"/>
    <dgm:cxn modelId="{DEC046A6-236D-497F-9ED3-8B83B32C27FD}" type="presOf" srcId="{5040EBB7-18F7-4E7C-ADFD-310B94EB9066}" destId="{C9739CBB-6FC9-4175-B4D9-9D79F94012B5}" srcOrd="0" destOrd="0" presId="urn:microsoft.com/office/officeart/2005/8/layout/cycle4"/>
    <dgm:cxn modelId="{4436C440-9B2A-4734-82B9-2AACEF5EBA03}" srcId="{2B511779-17E8-4A88-8FCF-9A8B6C097DD4}" destId="{0DCF5F59-6A54-42A9-AB22-C61A0C120AA3}" srcOrd="0" destOrd="0" parTransId="{38BCBCA0-5A5A-4CBE-9D7D-D38136A0B10C}" sibTransId="{BC334222-8A29-4054-8BD1-01F80AEC83E1}"/>
    <dgm:cxn modelId="{0117E76B-2B8C-442F-97A3-22C8945BCF42}" type="presOf" srcId="{FC9482E1-842F-49B0-B5B4-28B194DB68CD}" destId="{6AC30697-6FC5-4CDB-A0D4-BB06DE70C2FB}" srcOrd="1" destOrd="0" presId="urn:microsoft.com/office/officeart/2005/8/layout/cycle4"/>
    <dgm:cxn modelId="{76644BA7-6D10-459B-925A-B753AED6E792}" type="presOf" srcId="{FE06D96F-0096-48DC-A23A-06AE4875BE35}" destId="{AEC3C863-E057-4DEC-B9C6-B0A9267C590E}" srcOrd="0" destOrd="0" presId="urn:microsoft.com/office/officeart/2005/8/layout/cycle4"/>
    <dgm:cxn modelId="{54A21E79-3515-4F0D-BDD6-4B889215D35C}" type="presOf" srcId="{2B511779-17E8-4A88-8FCF-9A8B6C097DD4}" destId="{F59C5339-C20A-4193-B612-E4265D51439E}" srcOrd="0" destOrd="0" presId="urn:microsoft.com/office/officeart/2005/8/layout/cycle4"/>
    <dgm:cxn modelId="{5738B154-4DF5-43C4-AA5D-8C1EFB41AA4B}" srcId="{0F57BD10-5ADC-4765-88A2-8E085A34EB74}" destId="{2B511779-17E8-4A88-8FCF-9A8B6C097DD4}" srcOrd="0" destOrd="0" parTransId="{34CCC2A5-FDA6-4321-9812-FDA4A91AD252}" sibTransId="{6A8D6F44-CEC4-42CD-AC9E-947C46CFA747}"/>
    <dgm:cxn modelId="{E76E7D34-FC76-4D58-B376-856C48CE52D4}" type="presOf" srcId="{FC9482E1-842F-49B0-B5B4-28B194DB68CD}" destId="{3800E26E-032A-4B3C-9244-FABB11797802}" srcOrd="0" destOrd="0" presId="urn:microsoft.com/office/officeart/2005/8/layout/cycle4"/>
    <dgm:cxn modelId="{AC98A783-2FE0-454B-84C8-A7746D19377D}" type="presOf" srcId="{0DCF5F59-6A54-42A9-AB22-C61A0C120AA3}" destId="{20BA4341-0A56-42E9-9435-860F40FAE8D2}" srcOrd="0" destOrd="0" presId="urn:microsoft.com/office/officeart/2005/8/layout/cycle4"/>
    <dgm:cxn modelId="{D3F0D0B3-EE9F-4BB3-B160-8B3AB83D5FE9}" srcId="{053E6FA2-2442-4820-BD92-3239F5023624}" destId="{DAA37552-6333-4D87-9FBE-3D62756D53E2}" srcOrd="0" destOrd="0" parTransId="{73B90DED-4288-42F5-B183-B686108509B6}" sibTransId="{582FBFE9-B747-4A13-82A0-525DA081F38A}"/>
    <dgm:cxn modelId="{F5C73973-6859-4058-ADDD-C53AD83F13BB}" srcId="{0F57BD10-5ADC-4765-88A2-8E085A34EB74}" destId="{053E6FA2-2442-4820-BD92-3239F5023624}" srcOrd="2" destOrd="0" parTransId="{19DCB50E-3CA8-4FD9-A48A-1D0C81AF0166}" sibTransId="{0E74CB81-479D-480E-AE03-FC5C86FA4FD1}"/>
    <dgm:cxn modelId="{6B4A6CFD-A8B8-4A57-AE1D-5E1332AA900D}" srcId="{0F57BD10-5ADC-4765-88A2-8E085A34EB74}" destId="{FE06D96F-0096-48DC-A23A-06AE4875BE35}" srcOrd="3" destOrd="0" parTransId="{DE4B9DEE-EFD6-42DF-AF28-FAD57B7D211A}" sibTransId="{BE1D7B53-A8B6-4B8A-B36B-C6BB183532D9}"/>
    <dgm:cxn modelId="{4145B6AF-0326-4156-A690-38A560B4FF1E}" type="presOf" srcId="{0D42D119-7A14-4BF9-8E40-3C8F5CEB4357}" destId="{37E0B9F7-7A2E-4A33-8B5D-817501B9BD2A}" srcOrd="1" destOrd="0" presId="urn:microsoft.com/office/officeart/2005/8/layout/cycle4"/>
    <dgm:cxn modelId="{33C8125C-7DD2-48CA-8485-8DA8FA9B0E81}" type="presOf" srcId="{0DCF5F59-6A54-42A9-AB22-C61A0C120AA3}" destId="{CFE43A51-823D-416F-9F53-112917AD9904}" srcOrd="1" destOrd="0" presId="urn:microsoft.com/office/officeart/2005/8/layout/cycle4"/>
    <dgm:cxn modelId="{81EB59E1-8D36-4962-B2F9-DEDB13883C61}" type="presOf" srcId="{0F57BD10-5ADC-4765-88A2-8E085A34EB74}" destId="{16DBD460-342B-4D2B-9D69-966E129BC6F5}" srcOrd="0" destOrd="0" presId="urn:microsoft.com/office/officeart/2005/8/layout/cycle4"/>
    <dgm:cxn modelId="{6A5334CF-88FE-4B94-B1A2-523B0837B444}" type="presOf" srcId="{053E6FA2-2442-4820-BD92-3239F5023624}" destId="{AB53EEF4-D654-4B61-B5A5-00CB060D4650}" srcOrd="0" destOrd="0" presId="urn:microsoft.com/office/officeart/2005/8/layout/cycle4"/>
    <dgm:cxn modelId="{5FC0B8ED-EB32-4AEF-A32B-931065D7F974}" type="presOf" srcId="{DAA37552-6333-4D87-9FBE-3D62756D53E2}" destId="{A1A3B1DE-068E-4F61-B179-978B36557A6F}" srcOrd="1" destOrd="0" presId="urn:microsoft.com/office/officeart/2005/8/layout/cycle4"/>
    <dgm:cxn modelId="{5DB412A6-BFB4-4E57-862A-2FA98E92B2CB}" srcId="{5040EBB7-18F7-4E7C-ADFD-310B94EB9066}" destId="{FC9482E1-842F-49B0-B5B4-28B194DB68CD}" srcOrd="0" destOrd="0" parTransId="{1CE15D61-5EF3-445B-8C5A-C9640BE1952B}" sibTransId="{8F352522-E8E8-44B8-BB18-09CB7FEDA561}"/>
    <dgm:cxn modelId="{EF0A60D4-A431-4258-91E2-D69B98DF4712}" type="presParOf" srcId="{16DBD460-342B-4D2B-9D69-966E129BC6F5}" destId="{87B682C1-4B08-45BA-B05B-9CF261D04316}" srcOrd="0" destOrd="0" presId="urn:microsoft.com/office/officeart/2005/8/layout/cycle4"/>
    <dgm:cxn modelId="{921AF601-47B0-41D2-A0BF-79A4A0148207}" type="presParOf" srcId="{87B682C1-4B08-45BA-B05B-9CF261D04316}" destId="{A9D034A0-AF37-4D96-AAE8-988036588190}" srcOrd="0" destOrd="0" presId="urn:microsoft.com/office/officeart/2005/8/layout/cycle4"/>
    <dgm:cxn modelId="{FD5B5824-42CD-410A-A87D-9BC7DBAA44BE}" type="presParOf" srcId="{A9D034A0-AF37-4D96-AAE8-988036588190}" destId="{20BA4341-0A56-42E9-9435-860F40FAE8D2}" srcOrd="0" destOrd="0" presId="urn:microsoft.com/office/officeart/2005/8/layout/cycle4"/>
    <dgm:cxn modelId="{1D15CDB2-EDFD-48A1-B30B-A6569B438915}" type="presParOf" srcId="{A9D034A0-AF37-4D96-AAE8-988036588190}" destId="{CFE43A51-823D-416F-9F53-112917AD9904}" srcOrd="1" destOrd="0" presId="urn:microsoft.com/office/officeart/2005/8/layout/cycle4"/>
    <dgm:cxn modelId="{A55E0DD4-884D-4F64-80EF-A9BA489EB0C1}" type="presParOf" srcId="{87B682C1-4B08-45BA-B05B-9CF261D04316}" destId="{0AD010EC-BE44-40C0-B88F-DC1C46C5C1F4}" srcOrd="1" destOrd="0" presId="urn:microsoft.com/office/officeart/2005/8/layout/cycle4"/>
    <dgm:cxn modelId="{C26AE07B-B3BF-450D-AD4D-78641CEE5DE8}" type="presParOf" srcId="{0AD010EC-BE44-40C0-B88F-DC1C46C5C1F4}" destId="{3800E26E-032A-4B3C-9244-FABB11797802}" srcOrd="0" destOrd="0" presId="urn:microsoft.com/office/officeart/2005/8/layout/cycle4"/>
    <dgm:cxn modelId="{96DC7A36-C627-49A6-81FC-4E93A7637E46}" type="presParOf" srcId="{0AD010EC-BE44-40C0-B88F-DC1C46C5C1F4}" destId="{6AC30697-6FC5-4CDB-A0D4-BB06DE70C2FB}" srcOrd="1" destOrd="0" presId="urn:microsoft.com/office/officeart/2005/8/layout/cycle4"/>
    <dgm:cxn modelId="{9DDEAB16-117F-4216-9ED1-CDC7E2F6FB17}" type="presParOf" srcId="{87B682C1-4B08-45BA-B05B-9CF261D04316}" destId="{191E4D06-9C32-4A35-93B7-6F5F65307786}" srcOrd="2" destOrd="0" presId="urn:microsoft.com/office/officeart/2005/8/layout/cycle4"/>
    <dgm:cxn modelId="{2918D3AA-82BC-4534-864C-21762D72B826}" type="presParOf" srcId="{191E4D06-9C32-4A35-93B7-6F5F65307786}" destId="{1238AB11-ABFB-49EC-80D3-F7FF2C1D0D50}" srcOrd="0" destOrd="0" presId="urn:microsoft.com/office/officeart/2005/8/layout/cycle4"/>
    <dgm:cxn modelId="{D10557D5-4D7D-4386-8FF0-0FD866BBA12D}" type="presParOf" srcId="{191E4D06-9C32-4A35-93B7-6F5F65307786}" destId="{A1A3B1DE-068E-4F61-B179-978B36557A6F}" srcOrd="1" destOrd="0" presId="urn:microsoft.com/office/officeart/2005/8/layout/cycle4"/>
    <dgm:cxn modelId="{76A257AF-5420-42B4-A3FA-2E4311F54CC2}" type="presParOf" srcId="{87B682C1-4B08-45BA-B05B-9CF261D04316}" destId="{D9EB51CB-AAD4-46CB-9DD1-AC41FFEE07E6}" srcOrd="3" destOrd="0" presId="urn:microsoft.com/office/officeart/2005/8/layout/cycle4"/>
    <dgm:cxn modelId="{878D9EC8-9B31-41CB-A201-882BA8066000}" type="presParOf" srcId="{D9EB51CB-AAD4-46CB-9DD1-AC41FFEE07E6}" destId="{6ED70E94-5E33-46C9-A225-24315A2395FB}" srcOrd="0" destOrd="0" presId="urn:microsoft.com/office/officeart/2005/8/layout/cycle4"/>
    <dgm:cxn modelId="{673741AC-9FEF-49E0-B653-14DE9B0FB2F1}" type="presParOf" srcId="{D9EB51CB-AAD4-46CB-9DD1-AC41FFEE07E6}" destId="{37E0B9F7-7A2E-4A33-8B5D-817501B9BD2A}" srcOrd="1" destOrd="0" presId="urn:microsoft.com/office/officeart/2005/8/layout/cycle4"/>
    <dgm:cxn modelId="{2193EF58-F49E-4566-89A1-485064737451}" type="presParOf" srcId="{87B682C1-4B08-45BA-B05B-9CF261D04316}" destId="{C997228B-8A14-464D-A133-C26EC4004DD1}" srcOrd="4" destOrd="0" presId="urn:microsoft.com/office/officeart/2005/8/layout/cycle4"/>
    <dgm:cxn modelId="{DDA9E9EF-8D4E-4D25-8E39-8D73F190160E}" type="presParOf" srcId="{16DBD460-342B-4D2B-9D69-966E129BC6F5}" destId="{577E943E-8B6B-4C40-BED7-6B443318DA3D}" srcOrd="1" destOrd="0" presId="urn:microsoft.com/office/officeart/2005/8/layout/cycle4"/>
    <dgm:cxn modelId="{84876E87-C04F-4189-86C2-2BA7207A15A2}" type="presParOf" srcId="{577E943E-8B6B-4C40-BED7-6B443318DA3D}" destId="{F59C5339-C20A-4193-B612-E4265D51439E}" srcOrd="0" destOrd="0" presId="urn:microsoft.com/office/officeart/2005/8/layout/cycle4"/>
    <dgm:cxn modelId="{FD747733-1703-4E66-8075-BE3393A9CFA5}" type="presParOf" srcId="{577E943E-8B6B-4C40-BED7-6B443318DA3D}" destId="{C9739CBB-6FC9-4175-B4D9-9D79F94012B5}" srcOrd="1" destOrd="0" presId="urn:microsoft.com/office/officeart/2005/8/layout/cycle4"/>
    <dgm:cxn modelId="{68D3A9A6-F64E-4AEE-BEDC-9FE08408D734}" type="presParOf" srcId="{577E943E-8B6B-4C40-BED7-6B443318DA3D}" destId="{AB53EEF4-D654-4B61-B5A5-00CB060D4650}" srcOrd="2" destOrd="0" presId="urn:microsoft.com/office/officeart/2005/8/layout/cycle4"/>
    <dgm:cxn modelId="{1E5CF850-B325-44C8-AE32-928AF9ADBFB8}" type="presParOf" srcId="{577E943E-8B6B-4C40-BED7-6B443318DA3D}" destId="{AEC3C863-E057-4DEC-B9C6-B0A9267C590E}" srcOrd="3" destOrd="0" presId="urn:microsoft.com/office/officeart/2005/8/layout/cycle4"/>
    <dgm:cxn modelId="{8A9696B5-6B9E-4698-9A1C-284FA4F75EB5}" type="presParOf" srcId="{577E943E-8B6B-4C40-BED7-6B443318DA3D}" destId="{33CABE8F-5B9E-43B8-B743-146C7CE531BA}" srcOrd="4" destOrd="0" presId="urn:microsoft.com/office/officeart/2005/8/layout/cycle4"/>
    <dgm:cxn modelId="{351A2325-9CBE-447F-936A-2A4D8CA18696}" type="presParOf" srcId="{16DBD460-342B-4D2B-9D69-966E129BC6F5}" destId="{2727084C-A8BD-4D2E-9C9B-D843D0CAF617}" srcOrd="2" destOrd="0" presId="urn:microsoft.com/office/officeart/2005/8/layout/cycle4"/>
    <dgm:cxn modelId="{EA079EFE-9FF5-47E8-83F2-409378B4EA4B}" type="presParOf" srcId="{16DBD460-342B-4D2B-9D69-966E129BC6F5}" destId="{1AABB8B8-A58A-43E4-BC43-3C5F78B7CC1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4DBA13-60F1-4AD1-9C46-BFF854A00092}" type="doc">
      <dgm:prSet loTypeId="urn:microsoft.com/office/officeart/2005/8/layout/process5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E6C735F2-23D2-4A55-8C1A-FD6D176E489D}">
      <dgm:prSet phldrT="[文字]" custT="1"/>
      <dgm:spPr/>
      <dgm:t>
        <a:bodyPr/>
        <a:lstStyle/>
        <a:p>
          <a:r>
            <a:rPr lang="zh-TW" altLang="en-US" sz="1600" b="1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初試索取繳費帳號</a:t>
          </a:r>
          <a:endParaRPr lang="en-US" altLang="zh-TW" sz="1600" b="1" i="0" dirty="0" smtClean="0">
            <a:effectLst/>
            <a:latin typeface="微軟正黑體" pitchFamily="34" charset="-120"/>
            <a:ea typeface="微軟正黑體" pitchFamily="34" charset="-120"/>
            <a:cs typeface="+mn-cs"/>
          </a:endParaRPr>
        </a:p>
        <a:p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24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日（四）上午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9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時起至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11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4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日（一）中午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12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時止</a:t>
          </a:r>
          <a:endParaRPr lang="en-US" altLang="zh-TW" sz="1300" b="0" i="0" dirty="0" smtClean="0">
            <a:effectLst/>
            <a:latin typeface="微軟正黑體" pitchFamily="34" charset="-120"/>
            <a:ea typeface="微軟正黑體" pitchFamily="34" charset="-120"/>
            <a:cs typeface="+mn-cs"/>
          </a:endParaRPr>
        </a:p>
        <a:p>
          <a:endParaRPr lang="zh-TW" altLang="en-US" sz="1000" dirty="0">
            <a:latin typeface="微軟正黑體" pitchFamily="34" charset="-120"/>
            <a:ea typeface="微軟正黑體" pitchFamily="34" charset="-120"/>
          </a:endParaRPr>
        </a:p>
      </dgm:t>
    </dgm:pt>
    <dgm:pt modelId="{035DA4C4-406F-4A4F-83D1-9B55B06EAB09}" type="parTrans" cxnId="{1A0FF5B2-9420-4B9D-90F2-020E2714BB68}">
      <dgm:prSet/>
      <dgm:spPr/>
      <dgm:t>
        <a:bodyPr/>
        <a:lstStyle/>
        <a:p>
          <a:endParaRPr lang="zh-TW" altLang="en-US"/>
        </a:p>
      </dgm:t>
    </dgm:pt>
    <dgm:pt modelId="{DCCBE346-AD57-4EFA-9B69-5992D5ADE672}" type="sibTrans" cxnId="{1A0FF5B2-9420-4B9D-90F2-020E2714BB68}">
      <dgm:prSet/>
      <dgm:spPr/>
      <dgm:t>
        <a:bodyPr/>
        <a:lstStyle/>
        <a:p>
          <a:endParaRPr lang="zh-TW" altLang="en-US"/>
        </a:p>
      </dgm:t>
    </dgm:pt>
    <dgm:pt modelId="{BE097CC7-CA21-402B-A463-FDB109E046B6}">
      <dgm:prSet phldrT="[文字]" custT="1"/>
      <dgm:spPr/>
      <dgm:t>
        <a:bodyPr/>
        <a:lstStyle/>
        <a:p>
          <a:r>
            <a:rPr lang="zh-TW" altLang="en-US" sz="1600" b="1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網路報名</a:t>
          </a:r>
          <a:endParaRPr lang="en-US" altLang="zh-TW" sz="1600" b="1" i="0" dirty="0" smtClean="0">
            <a:effectLst/>
            <a:latin typeface="微軟正黑體" pitchFamily="34" charset="-120"/>
            <a:ea typeface="微軟正黑體" pitchFamily="34" charset="-120"/>
            <a:cs typeface="+mn-cs"/>
          </a:endParaRPr>
        </a:p>
        <a:p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24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日（四）上午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9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時起至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11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4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日（一）下午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4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時止</a:t>
          </a:r>
          <a:endParaRPr lang="en-US" altLang="zh-TW" sz="1300" b="0" i="0" dirty="0" smtClean="0">
            <a:effectLst/>
            <a:latin typeface="微軟正黑體" pitchFamily="34" charset="-120"/>
            <a:ea typeface="微軟正黑體" pitchFamily="34" charset="-120"/>
            <a:cs typeface="+mn-cs"/>
          </a:endParaRPr>
        </a:p>
        <a:p>
          <a:endParaRPr lang="zh-TW" altLang="en-US" sz="1000" dirty="0">
            <a:latin typeface="微軟正黑體" pitchFamily="34" charset="-120"/>
            <a:ea typeface="微軟正黑體" pitchFamily="34" charset="-120"/>
          </a:endParaRPr>
        </a:p>
      </dgm:t>
    </dgm:pt>
    <dgm:pt modelId="{23174F96-0E43-4488-AB18-8A2DA5CF79A8}" type="parTrans" cxnId="{D1F8D613-6B0C-49FD-8A21-D694A6E085AF}">
      <dgm:prSet/>
      <dgm:spPr/>
      <dgm:t>
        <a:bodyPr/>
        <a:lstStyle/>
        <a:p>
          <a:endParaRPr lang="zh-TW" altLang="en-US"/>
        </a:p>
      </dgm:t>
    </dgm:pt>
    <dgm:pt modelId="{D5A4292B-7A58-4599-BC48-536EB159D8AF}" type="sibTrans" cxnId="{D1F8D613-6B0C-49FD-8A21-D694A6E085AF}">
      <dgm:prSet/>
      <dgm:spPr/>
      <dgm:t>
        <a:bodyPr/>
        <a:lstStyle/>
        <a:p>
          <a:endParaRPr lang="zh-TW" altLang="en-US"/>
        </a:p>
      </dgm:t>
    </dgm:pt>
    <dgm:pt modelId="{14B35727-686D-4030-9428-1E40DD984A62}">
      <dgm:prSet phldrT="[文字]" custT="1"/>
      <dgm:spPr/>
      <dgm:t>
        <a:bodyPr/>
        <a:lstStyle/>
        <a:p>
          <a:r>
            <a:rPr lang="zh-TW" altLang="en-US" sz="1600" b="1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郵寄備審資料</a:t>
          </a:r>
          <a:endParaRPr lang="en-US" altLang="zh-TW" sz="1600" b="1" i="0" dirty="0" smtClean="0">
            <a:effectLst/>
            <a:latin typeface="微軟正黑體" pitchFamily="34" charset="-120"/>
            <a:ea typeface="微軟正黑體" pitchFamily="34" charset="-120"/>
            <a:cs typeface="+mn-cs"/>
          </a:endParaRPr>
        </a:p>
        <a:p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24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日（四）起至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11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4</a:t>
          </a:r>
          <a:r>
            <a:rPr lang="zh-TW" altLang="en-US" sz="1300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日（一）止</a:t>
          </a:r>
          <a:endParaRPr lang="en-US" altLang="zh-TW" sz="1300" b="0" i="0" dirty="0" smtClean="0">
            <a:effectLst/>
            <a:latin typeface="微軟正黑體" pitchFamily="34" charset="-120"/>
            <a:ea typeface="微軟正黑體" pitchFamily="34" charset="-120"/>
            <a:cs typeface="+mn-cs"/>
          </a:endParaRPr>
        </a:p>
        <a:p>
          <a:endParaRPr lang="zh-TW" altLang="en-US" sz="1300" dirty="0">
            <a:latin typeface="微軟正黑體" pitchFamily="34" charset="-120"/>
            <a:ea typeface="微軟正黑體" pitchFamily="34" charset="-120"/>
          </a:endParaRPr>
        </a:p>
      </dgm:t>
    </dgm:pt>
    <dgm:pt modelId="{AE38577B-B0FA-47E2-A2C6-3CC0249AAFD9}" type="parTrans" cxnId="{9F32E131-6594-4667-BCAA-47AE1B969243}">
      <dgm:prSet/>
      <dgm:spPr/>
      <dgm:t>
        <a:bodyPr/>
        <a:lstStyle/>
        <a:p>
          <a:endParaRPr lang="zh-TW" altLang="en-US"/>
        </a:p>
      </dgm:t>
    </dgm:pt>
    <dgm:pt modelId="{AE21BBA0-4728-429C-9408-87F69A2F65AF}" type="sibTrans" cxnId="{9F32E131-6594-4667-BCAA-47AE1B969243}">
      <dgm:prSet/>
      <dgm:spPr/>
      <dgm:t>
        <a:bodyPr/>
        <a:lstStyle/>
        <a:p>
          <a:endParaRPr lang="zh-TW" altLang="en-US"/>
        </a:p>
      </dgm:t>
    </dgm:pt>
    <dgm:pt modelId="{A3995866-A614-4E6E-84E7-5E49928C7BC8}" type="pres">
      <dgm:prSet presAssocID="{3C4DBA13-60F1-4AD1-9C46-BFF854A0009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1CD2E91-BB55-42E1-88E6-87F0CB568364}" type="pres">
      <dgm:prSet presAssocID="{E6C735F2-23D2-4A55-8C1A-FD6D176E489D}" presName="node" presStyleLbl="node1" presStyleIdx="0" presStyleCnt="3" custScaleY="1180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038963-5D44-4365-B1F8-5A3ED0F00DBC}" type="pres">
      <dgm:prSet presAssocID="{DCCBE346-AD57-4EFA-9B69-5992D5ADE672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DE61EB7A-8017-44F8-A1F5-00E0B3AAFA9A}" type="pres">
      <dgm:prSet presAssocID="{DCCBE346-AD57-4EFA-9B69-5992D5ADE672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7A14379C-C13F-498D-AF84-8D690BB587C2}" type="pres">
      <dgm:prSet presAssocID="{BE097CC7-CA21-402B-A463-FDB109E046B6}" presName="node" presStyleLbl="node1" presStyleIdx="1" presStyleCnt="3" custScaleY="1180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4C9D871-BD00-490C-BD50-5462D556BF78}" type="pres">
      <dgm:prSet presAssocID="{D5A4292B-7A58-4599-BC48-536EB159D8AF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FFAE89C6-991C-4ECD-891B-15AA3FE8FA6F}" type="pres">
      <dgm:prSet presAssocID="{D5A4292B-7A58-4599-BC48-536EB159D8AF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723FFE85-B0DE-485D-B3EF-FB1E75CB49BF}" type="pres">
      <dgm:prSet presAssocID="{14B35727-686D-4030-9428-1E40DD984A62}" presName="node" presStyleLbl="node1" presStyleIdx="2" presStyleCnt="3" custScaleY="1180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C50C75B-CC36-4020-90CB-A385244D3CBD}" type="presOf" srcId="{E6C735F2-23D2-4A55-8C1A-FD6D176E489D}" destId="{F1CD2E91-BB55-42E1-88E6-87F0CB568364}" srcOrd="0" destOrd="0" presId="urn:microsoft.com/office/officeart/2005/8/layout/process5"/>
    <dgm:cxn modelId="{5140CA4B-FCBB-4A09-A7B4-C0FD6E92C553}" type="presOf" srcId="{D5A4292B-7A58-4599-BC48-536EB159D8AF}" destId="{FFAE89C6-991C-4ECD-891B-15AA3FE8FA6F}" srcOrd="1" destOrd="0" presId="urn:microsoft.com/office/officeart/2005/8/layout/process5"/>
    <dgm:cxn modelId="{1A0FF5B2-9420-4B9D-90F2-020E2714BB68}" srcId="{3C4DBA13-60F1-4AD1-9C46-BFF854A00092}" destId="{E6C735F2-23D2-4A55-8C1A-FD6D176E489D}" srcOrd="0" destOrd="0" parTransId="{035DA4C4-406F-4A4F-83D1-9B55B06EAB09}" sibTransId="{DCCBE346-AD57-4EFA-9B69-5992D5ADE672}"/>
    <dgm:cxn modelId="{7FCE70AC-D6C8-4B37-908A-0EA41A748A33}" type="presOf" srcId="{DCCBE346-AD57-4EFA-9B69-5992D5ADE672}" destId="{34038963-5D44-4365-B1F8-5A3ED0F00DBC}" srcOrd="0" destOrd="0" presId="urn:microsoft.com/office/officeart/2005/8/layout/process5"/>
    <dgm:cxn modelId="{E42E87A4-3159-42E0-AC7A-98BD41E03CDB}" type="presOf" srcId="{14B35727-686D-4030-9428-1E40DD984A62}" destId="{723FFE85-B0DE-485D-B3EF-FB1E75CB49BF}" srcOrd="0" destOrd="0" presId="urn:microsoft.com/office/officeart/2005/8/layout/process5"/>
    <dgm:cxn modelId="{7D1E6444-3E8E-4314-9011-D59DB0FE7E51}" type="presOf" srcId="{D5A4292B-7A58-4599-BC48-536EB159D8AF}" destId="{14C9D871-BD00-490C-BD50-5462D556BF78}" srcOrd="0" destOrd="0" presId="urn:microsoft.com/office/officeart/2005/8/layout/process5"/>
    <dgm:cxn modelId="{DDBF9FE0-2E42-4851-9162-855E8CD68A0B}" type="presOf" srcId="{3C4DBA13-60F1-4AD1-9C46-BFF854A00092}" destId="{A3995866-A614-4E6E-84E7-5E49928C7BC8}" srcOrd="0" destOrd="0" presId="urn:microsoft.com/office/officeart/2005/8/layout/process5"/>
    <dgm:cxn modelId="{D1F8D613-6B0C-49FD-8A21-D694A6E085AF}" srcId="{3C4DBA13-60F1-4AD1-9C46-BFF854A00092}" destId="{BE097CC7-CA21-402B-A463-FDB109E046B6}" srcOrd="1" destOrd="0" parTransId="{23174F96-0E43-4488-AB18-8A2DA5CF79A8}" sibTransId="{D5A4292B-7A58-4599-BC48-536EB159D8AF}"/>
    <dgm:cxn modelId="{9F32E131-6594-4667-BCAA-47AE1B969243}" srcId="{3C4DBA13-60F1-4AD1-9C46-BFF854A00092}" destId="{14B35727-686D-4030-9428-1E40DD984A62}" srcOrd="2" destOrd="0" parTransId="{AE38577B-B0FA-47E2-A2C6-3CC0249AAFD9}" sibTransId="{AE21BBA0-4728-429C-9408-87F69A2F65AF}"/>
    <dgm:cxn modelId="{33909A82-3E67-4984-96EC-1C33CE21F89F}" type="presOf" srcId="{DCCBE346-AD57-4EFA-9B69-5992D5ADE672}" destId="{DE61EB7A-8017-44F8-A1F5-00E0B3AAFA9A}" srcOrd="1" destOrd="0" presId="urn:microsoft.com/office/officeart/2005/8/layout/process5"/>
    <dgm:cxn modelId="{7DDEC46D-4D7D-49ED-A1E2-636D98682AAE}" type="presOf" srcId="{BE097CC7-CA21-402B-A463-FDB109E046B6}" destId="{7A14379C-C13F-498D-AF84-8D690BB587C2}" srcOrd="0" destOrd="0" presId="urn:microsoft.com/office/officeart/2005/8/layout/process5"/>
    <dgm:cxn modelId="{59DBC276-097D-4DCA-8DAC-3CAFAA656A4C}" type="presParOf" srcId="{A3995866-A614-4E6E-84E7-5E49928C7BC8}" destId="{F1CD2E91-BB55-42E1-88E6-87F0CB568364}" srcOrd="0" destOrd="0" presId="urn:microsoft.com/office/officeart/2005/8/layout/process5"/>
    <dgm:cxn modelId="{9564167F-6E6D-47C6-837C-AD918882D6A2}" type="presParOf" srcId="{A3995866-A614-4E6E-84E7-5E49928C7BC8}" destId="{34038963-5D44-4365-B1F8-5A3ED0F00DBC}" srcOrd="1" destOrd="0" presId="urn:microsoft.com/office/officeart/2005/8/layout/process5"/>
    <dgm:cxn modelId="{2090C51D-432B-4384-9CDB-100CEDD379DE}" type="presParOf" srcId="{34038963-5D44-4365-B1F8-5A3ED0F00DBC}" destId="{DE61EB7A-8017-44F8-A1F5-00E0B3AAFA9A}" srcOrd="0" destOrd="0" presId="urn:microsoft.com/office/officeart/2005/8/layout/process5"/>
    <dgm:cxn modelId="{3C074B85-91BD-4181-8465-B74F651BFB58}" type="presParOf" srcId="{A3995866-A614-4E6E-84E7-5E49928C7BC8}" destId="{7A14379C-C13F-498D-AF84-8D690BB587C2}" srcOrd="2" destOrd="0" presId="urn:microsoft.com/office/officeart/2005/8/layout/process5"/>
    <dgm:cxn modelId="{8E807348-1273-47C3-A15D-A58040C15EA1}" type="presParOf" srcId="{A3995866-A614-4E6E-84E7-5E49928C7BC8}" destId="{14C9D871-BD00-490C-BD50-5462D556BF78}" srcOrd="3" destOrd="0" presId="urn:microsoft.com/office/officeart/2005/8/layout/process5"/>
    <dgm:cxn modelId="{E1DC08E6-754D-47BB-97F9-3EB27EE825A5}" type="presParOf" srcId="{14C9D871-BD00-490C-BD50-5462D556BF78}" destId="{FFAE89C6-991C-4ECD-891B-15AA3FE8FA6F}" srcOrd="0" destOrd="0" presId="urn:microsoft.com/office/officeart/2005/8/layout/process5"/>
    <dgm:cxn modelId="{5D59227C-0A9A-4C35-A74C-D71A68B5AA45}" type="presParOf" srcId="{A3995866-A614-4E6E-84E7-5E49928C7BC8}" destId="{723FFE85-B0DE-485D-B3EF-FB1E75CB49BF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481E3A-AA57-46A9-A60F-33A108A697A0}" type="doc">
      <dgm:prSet loTypeId="urn:microsoft.com/office/officeart/2005/8/layout/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36E80AE-4681-4DC8-9087-FA438722CA6F}">
      <dgm:prSet phldrT="[文字]"/>
      <dgm:spPr/>
      <dgm:t>
        <a:bodyPr/>
        <a:lstStyle/>
        <a:p>
          <a:r>
            <a:rPr lang="zh-TW" altLang="en-US" b="1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線上申請系統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98A812BA-BC20-4114-A420-69FE5FBE8DEB}" type="parTrans" cxnId="{2E995579-7056-4FC7-B2F9-4CFD313555A0}">
      <dgm:prSet/>
      <dgm:spPr/>
      <dgm:t>
        <a:bodyPr/>
        <a:lstStyle/>
        <a:p>
          <a:endParaRPr lang="zh-TW" altLang="en-US"/>
        </a:p>
      </dgm:t>
    </dgm:pt>
    <dgm:pt modelId="{C6A3948E-FFBF-40DB-8DB0-CE52C9FE060B}" type="sibTrans" cxnId="{2E995579-7056-4FC7-B2F9-4CFD313555A0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F134F31C-23AF-4AF5-9FA0-1A98276E49AD}">
      <dgm:prSet phldrT="[文字]"/>
      <dgm:spPr/>
      <dgm:t>
        <a:bodyPr/>
        <a:lstStyle/>
        <a:p>
          <a:r>
            <a:rPr lang="en-US" altLang="zh-TW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</a:t>
          </a:r>
          <a:r>
            <a:rPr lang="zh-TW" altLang="en-US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9</a:t>
          </a:r>
          <a:r>
            <a:rPr lang="zh-TW" altLang="en-US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日（三）上午</a:t>
          </a:r>
          <a:r>
            <a:rPr lang="en-US" altLang="zh-TW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9</a:t>
          </a:r>
          <a:r>
            <a:rPr lang="zh-TW" altLang="en-US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時至</a:t>
          </a:r>
          <a:r>
            <a:rPr lang="en-US" altLang="zh-TW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</a:t>
          </a:r>
          <a:r>
            <a:rPr lang="zh-TW" altLang="en-US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16</a:t>
          </a:r>
          <a:r>
            <a:rPr lang="zh-TW" altLang="en-US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日（三）下午</a:t>
          </a:r>
          <a:r>
            <a:rPr lang="en-US" altLang="zh-TW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4</a:t>
          </a:r>
          <a:r>
            <a:rPr lang="zh-TW" altLang="en-US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FEE5AFF1-69D9-4AFA-A436-F1BCD141FB9E}" type="parTrans" cxnId="{1648E9E7-13B7-426A-BDE0-B82227F3CBD3}">
      <dgm:prSet/>
      <dgm:spPr/>
      <dgm:t>
        <a:bodyPr/>
        <a:lstStyle/>
        <a:p>
          <a:endParaRPr lang="zh-TW" altLang="en-US"/>
        </a:p>
      </dgm:t>
    </dgm:pt>
    <dgm:pt modelId="{828FD399-1A03-410B-9785-C2AA234E2609}" type="sibTrans" cxnId="{1648E9E7-13B7-426A-BDE0-B82227F3CBD3}">
      <dgm:prSet/>
      <dgm:spPr/>
      <dgm:t>
        <a:bodyPr/>
        <a:lstStyle/>
        <a:p>
          <a:endParaRPr lang="zh-TW" altLang="en-US"/>
        </a:p>
      </dgm:t>
    </dgm:pt>
    <dgm:pt modelId="{943EB84C-1238-4AA5-AA1F-5C05D3CB69A4}">
      <dgm:prSet phldrT="[文字]"/>
      <dgm:spPr/>
      <dgm:t>
        <a:bodyPr/>
        <a:lstStyle/>
        <a:p>
          <a:r>
            <a:rPr lang="zh-TW" altLang="en-US" b="1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郵寄驗證資料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76B78C4A-C337-4614-B9DF-A13894680E83}" type="parTrans" cxnId="{AC26EBEA-660F-4394-9F88-A62DFD6F243C}">
      <dgm:prSet/>
      <dgm:spPr/>
      <dgm:t>
        <a:bodyPr/>
        <a:lstStyle/>
        <a:p>
          <a:endParaRPr lang="zh-TW" altLang="en-US"/>
        </a:p>
      </dgm:t>
    </dgm:pt>
    <dgm:pt modelId="{84EC03FD-95DA-4C55-9EDB-C6644F962F1E}" type="sibTrans" cxnId="{AC26EBEA-660F-4394-9F88-A62DFD6F243C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18BBFBD-823F-4D01-8C39-471D07DBC1BF}">
      <dgm:prSet phldrT="[文字]"/>
      <dgm:spPr/>
      <dgm:t>
        <a:bodyPr/>
        <a:lstStyle/>
        <a:p>
          <a:r>
            <a:rPr lang="en-US" altLang="zh-TW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</a:t>
          </a:r>
          <a:r>
            <a:rPr lang="zh-TW" altLang="en-US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16</a:t>
          </a:r>
          <a:r>
            <a:rPr lang="zh-TW" altLang="en-US" b="0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日（三）前（含當日，以郵戳為憑）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3FE4C3EF-D065-49BD-A962-E7ED1E8F423E}" type="parTrans" cxnId="{9B257C13-9337-40B2-8326-F76A0B068D75}">
      <dgm:prSet/>
      <dgm:spPr/>
      <dgm:t>
        <a:bodyPr/>
        <a:lstStyle/>
        <a:p>
          <a:endParaRPr lang="zh-TW" altLang="en-US"/>
        </a:p>
      </dgm:t>
    </dgm:pt>
    <dgm:pt modelId="{4C79CBF0-D915-4CDE-9644-F7B1DAD0A346}" type="sibTrans" cxnId="{9B257C13-9337-40B2-8326-F76A0B068D75}">
      <dgm:prSet/>
      <dgm:spPr/>
      <dgm:t>
        <a:bodyPr/>
        <a:lstStyle/>
        <a:p>
          <a:endParaRPr lang="zh-TW" altLang="en-US"/>
        </a:p>
      </dgm:t>
    </dgm:pt>
    <dgm:pt modelId="{CAC5B48A-804F-4AE7-AD76-A18ED87C7400}">
      <dgm:prSet phldrT="[文字]"/>
      <dgm:spPr/>
      <dgm:t>
        <a:bodyPr/>
        <a:lstStyle/>
        <a:p>
          <a:r>
            <a:rPr lang="zh-TW" altLang="en-US" b="1" i="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線上查詢審核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EDFDFF50-4C77-4596-8277-1AD3014EB16B}" type="parTrans" cxnId="{86804718-9A4A-4C10-A6D5-99F39F8F091E}">
      <dgm:prSet/>
      <dgm:spPr/>
      <dgm:t>
        <a:bodyPr/>
        <a:lstStyle/>
        <a:p>
          <a:endParaRPr lang="zh-TW" altLang="en-US"/>
        </a:p>
      </dgm:t>
    </dgm:pt>
    <dgm:pt modelId="{6585EA22-91A1-440E-9105-128EE4B6A3C7}" type="sibTrans" cxnId="{86804718-9A4A-4C10-A6D5-99F39F8F091E}">
      <dgm:prSet/>
      <dgm:spPr/>
      <dgm:t>
        <a:bodyPr/>
        <a:lstStyle/>
        <a:p>
          <a:endParaRPr lang="zh-TW" altLang="en-US"/>
        </a:p>
      </dgm:t>
    </dgm:pt>
    <dgm:pt modelId="{94075578-6443-4EE8-A77D-CE6BEAF68F45}">
      <dgm:prSet phldrT="[文字]"/>
      <dgm:spPr/>
      <dgm:t>
        <a:bodyPr/>
        <a:lstStyle/>
        <a:p>
          <a:r>
            <a:rPr lang="en-US" altLang="zh-TW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</a:t>
          </a:r>
          <a:r>
            <a:rPr lang="zh-TW" altLang="en-US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24</a:t>
          </a:r>
          <a:r>
            <a:rPr lang="zh-TW" altLang="en-US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日（四）上午</a:t>
          </a:r>
          <a:r>
            <a:rPr lang="en-US" altLang="zh-TW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9</a:t>
          </a:r>
          <a:r>
            <a:rPr lang="zh-TW" altLang="en-US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時至</a:t>
          </a:r>
          <a:r>
            <a:rPr lang="en-US" altLang="zh-TW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11</a:t>
          </a:r>
          <a:r>
            <a:rPr lang="zh-TW" altLang="en-US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4</a:t>
          </a:r>
          <a:r>
            <a:rPr lang="zh-TW" altLang="en-US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日（一）下午</a:t>
          </a:r>
          <a:r>
            <a:rPr lang="en-US" altLang="zh-TW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4</a:t>
          </a:r>
          <a:r>
            <a:rPr lang="zh-TW" altLang="en-US" b="0" i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D77BC9AB-0D1F-43CA-BA6E-9A2C0C33F5A4}" type="parTrans" cxnId="{B370D95E-9386-4BBC-9BF7-03310D19CCE9}">
      <dgm:prSet/>
      <dgm:spPr/>
      <dgm:t>
        <a:bodyPr/>
        <a:lstStyle/>
        <a:p>
          <a:endParaRPr lang="zh-TW" altLang="en-US"/>
        </a:p>
      </dgm:t>
    </dgm:pt>
    <dgm:pt modelId="{E8328D4D-BC7B-4903-AA84-7E8769723335}" type="sibTrans" cxnId="{B370D95E-9386-4BBC-9BF7-03310D19CCE9}">
      <dgm:prSet/>
      <dgm:spPr/>
      <dgm:t>
        <a:bodyPr/>
        <a:lstStyle/>
        <a:p>
          <a:endParaRPr lang="zh-TW" altLang="en-US"/>
        </a:p>
      </dgm:t>
    </dgm:pt>
    <dgm:pt modelId="{E36D7598-0E75-4D0A-A04A-D9C814083604}" type="pres">
      <dgm:prSet presAssocID="{A0481E3A-AA57-46A9-A60F-33A108A697A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94EC3BE-462C-403D-B7FC-C69A222FC969}" type="pres">
      <dgm:prSet presAssocID="{C36E80AE-4681-4DC8-9087-FA438722CA6F}" presName="composite" presStyleCnt="0"/>
      <dgm:spPr/>
    </dgm:pt>
    <dgm:pt modelId="{24597BF3-BCE1-4CCA-9D31-14413F545492}" type="pres">
      <dgm:prSet presAssocID="{C36E80AE-4681-4DC8-9087-FA438722CA6F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1FE43C-9345-49A2-AACA-6F7016646F44}" type="pres">
      <dgm:prSet presAssocID="{C36E80AE-4681-4DC8-9087-FA438722CA6F}" presName="parSh" presStyleLbl="node1" presStyleIdx="0" presStyleCnt="3"/>
      <dgm:spPr/>
      <dgm:t>
        <a:bodyPr/>
        <a:lstStyle/>
        <a:p>
          <a:endParaRPr lang="zh-TW" altLang="en-US"/>
        </a:p>
      </dgm:t>
    </dgm:pt>
    <dgm:pt modelId="{E04C25B0-0F92-43A6-AA38-1BE786425AF0}" type="pres">
      <dgm:prSet presAssocID="{C36E80AE-4681-4DC8-9087-FA438722CA6F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7CE048-9DEF-4A44-B407-863FB5F438A2}" type="pres">
      <dgm:prSet presAssocID="{C6A3948E-FFBF-40DB-8DB0-CE52C9FE060B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E5216756-1ADE-473C-A9AF-8EC0A6DD971F}" type="pres">
      <dgm:prSet presAssocID="{C6A3948E-FFBF-40DB-8DB0-CE52C9FE060B}" presName="connTx" presStyleLbl="sibTrans2D1" presStyleIdx="0" presStyleCnt="2"/>
      <dgm:spPr/>
      <dgm:t>
        <a:bodyPr/>
        <a:lstStyle/>
        <a:p>
          <a:endParaRPr lang="zh-TW" altLang="en-US"/>
        </a:p>
      </dgm:t>
    </dgm:pt>
    <dgm:pt modelId="{C2619FC1-733C-4D06-B6B4-F333FCF00004}" type="pres">
      <dgm:prSet presAssocID="{943EB84C-1238-4AA5-AA1F-5C05D3CB69A4}" presName="composite" presStyleCnt="0"/>
      <dgm:spPr/>
    </dgm:pt>
    <dgm:pt modelId="{7844C5BE-02E2-43FB-B574-A7831D79BAED}" type="pres">
      <dgm:prSet presAssocID="{943EB84C-1238-4AA5-AA1F-5C05D3CB69A4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7E94AD-5859-4F9E-9CED-ED1CD4F338BA}" type="pres">
      <dgm:prSet presAssocID="{943EB84C-1238-4AA5-AA1F-5C05D3CB69A4}" presName="parSh" presStyleLbl="node1" presStyleIdx="1" presStyleCnt="3"/>
      <dgm:spPr/>
      <dgm:t>
        <a:bodyPr/>
        <a:lstStyle/>
        <a:p>
          <a:endParaRPr lang="zh-TW" altLang="en-US"/>
        </a:p>
      </dgm:t>
    </dgm:pt>
    <dgm:pt modelId="{C058D644-893D-4412-9046-7CF045FACA0E}" type="pres">
      <dgm:prSet presAssocID="{943EB84C-1238-4AA5-AA1F-5C05D3CB69A4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4F898E-3596-4822-B56E-11D8E715F2D6}" type="pres">
      <dgm:prSet presAssocID="{84EC03FD-95DA-4C55-9EDB-C6644F962F1E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822EBEB5-D444-4E30-8314-81CA6DED0D01}" type="pres">
      <dgm:prSet presAssocID="{84EC03FD-95DA-4C55-9EDB-C6644F962F1E}" presName="connTx" presStyleLbl="sibTrans2D1" presStyleIdx="1" presStyleCnt="2"/>
      <dgm:spPr/>
      <dgm:t>
        <a:bodyPr/>
        <a:lstStyle/>
        <a:p>
          <a:endParaRPr lang="zh-TW" altLang="en-US"/>
        </a:p>
      </dgm:t>
    </dgm:pt>
    <dgm:pt modelId="{9E5A4E87-DDD1-4E93-9153-BBDCD7034E59}" type="pres">
      <dgm:prSet presAssocID="{CAC5B48A-804F-4AE7-AD76-A18ED87C7400}" presName="composite" presStyleCnt="0"/>
      <dgm:spPr/>
    </dgm:pt>
    <dgm:pt modelId="{204F0078-6B8F-4E76-A6A9-8677CAD72CB4}" type="pres">
      <dgm:prSet presAssocID="{CAC5B48A-804F-4AE7-AD76-A18ED87C7400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020553-6898-4DBD-8B2C-F6EA2064FADB}" type="pres">
      <dgm:prSet presAssocID="{CAC5B48A-804F-4AE7-AD76-A18ED87C7400}" presName="parSh" presStyleLbl="node1" presStyleIdx="2" presStyleCnt="3"/>
      <dgm:spPr/>
      <dgm:t>
        <a:bodyPr/>
        <a:lstStyle/>
        <a:p>
          <a:endParaRPr lang="zh-TW" altLang="en-US"/>
        </a:p>
      </dgm:t>
    </dgm:pt>
    <dgm:pt modelId="{C153B928-019F-4850-97CB-D8B9FCD2318F}" type="pres">
      <dgm:prSet presAssocID="{CAC5B48A-804F-4AE7-AD76-A18ED87C7400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9E5A476-1F9F-424B-8DA7-87DDAF99822F}" type="presOf" srcId="{C6A3948E-FFBF-40DB-8DB0-CE52C9FE060B}" destId="{F27CE048-9DEF-4A44-B407-863FB5F438A2}" srcOrd="0" destOrd="0" presId="urn:microsoft.com/office/officeart/2005/8/layout/process3"/>
    <dgm:cxn modelId="{AC26EBEA-660F-4394-9F88-A62DFD6F243C}" srcId="{A0481E3A-AA57-46A9-A60F-33A108A697A0}" destId="{943EB84C-1238-4AA5-AA1F-5C05D3CB69A4}" srcOrd="1" destOrd="0" parTransId="{76B78C4A-C337-4614-B9DF-A13894680E83}" sibTransId="{84EC03FD-95DA-4C55-9EDB-C6644F962F1E}"/>
    <dgm:cxn modelId="{23F9DDF6-5067-4E8B-B872-A1F400767DF9}" type="presOf" srcId="{84EC03FD-95DA-4C55-9EDB-C6644F962F1E}" destId="{822EBEB5-D444-4E30-8314-81CA6DED0D01}" srcOrd="1" destOrd="0" presId="urn:microsoft.com/office/officeart/2005/8/layout/process3"/>
    <dgm:cxn modelId="{CAE5F521-B840-4AB7-8DE2-96823E51BAC9}" type="presOf" srcId="{C36E80AE-4681-4DC8-9087-FA438722CA6F}" destId="{24597BF3-BCE1-4CCA-9D31-14413F545492}" srcOrd="0" destOrd="0" presId="urn:microsoft.com/office/officeart/2005/8/layout/process3"/>
    <dgm:cxn modelId="{1648E9E7-13B7-426A-BDE0-B82227F3CBD3}" srcId="{C36E80AE-4681-4DC8-9087-FA438722CA6F}" destId="{F134F31C-23AF-4AF5-9FA0-1A98276E49AD}" srcOrd="0" destOrd="0" parTransId="{FEE5AFF1-69D9-4AFA-A436-F1BCD141FB9E}" sibTransId="{828FD399-1A03-410B-9785-C2AA234E2609}"/>
    <dgm:cxn modelId="{CEA73239-074B-4D29-A39B-E8A9A218327F}" type="presOf" srcId="{84EC03FD-95DA-4C55-9EDB-C6644F962F1E}" destId="{324F898E-3596-4822-B56E-11D8E715F2D6}" srcOrd="0" destOrd="0" presId="urn:microsoft.com/office/officeart/2005/8/layout/process3"/>
    <dgm:cxn modelId="{F36A2562-420C-45DC-9626-4344A53A93D7}" type="presOf" srcId="{F134F31C-23AF-4AF5-9FA0-1A98276E49AD}" destId="{E04C25B0-0F92-43A6-AA38-1BE786425AF0}" srcOrd="0" destOrd="0" presId="urn:microsoft.com/office/officeart/2005/8/layout/process3"/>
    <dgm:cxn modelId="{B370D95E-9386-4BBC-9BF7-03310D19CCE9}" srcId="{CAC5B48A-804F-4AE7-AD76-A18ED87C7400}" destId="{94075578-6443-4EE8-A77D-CE6BEAF68F45}" srcOrd="0" destOrd="0" parTransId="{D77BC9AB-0D1F-43CA-BA6E-9A2C0C33F5A4}" sibTransId="{E8328D4D-BC7B-4903-AA84-7E8769723335}"/>
    <dgm:cxn modelId="{86804718-9A4A-4C10-A6D5-99F39F8F091E}" srcId="{A0481E3A-AA57-46A9-A60F-33A108A697A0}" destId="{CAC5B48A-804F-4AE7-AD76-A18ED87C7400}" srcOrd="2" destOrd="0" parTransId="{EDFDFF50-4C77-4596-8277-1AD3014EB16B}" sibTransId="{6585EA22-91A1-440E-9105-128EE4B6A3C7}"/>
    <dgm:cxn modelId="{5F736BB4-1C45-48B4-A6D9-4D1A7ADF82E8}" type="presOf" srcId="{94075578-6443-4EE8-A77D-CE6BEAF68F45}" destId="{C153B928-019F-4850-97CB-D8B9FCD2318F}" srcOrd="0" destOrd="0" presId="urn:microsoft.com/office/officeart/2005/8/layout/process3"/>
    <dgm:cxn modelId="{C2EC8213-C6B3-483B-B6F2-A148A2CA0F98}" type="presOf" srcId="{A0481E3A-AA57-46A9-A60F-33A108A697A0}" destId="{E36D7598-0E75-4D0A-A04A-D9C814083604}" srcOrd="0" destOrd="0" presId="urn:microsoft.com/office/officeart/2005/8/layout/process3"/>
    <dgm:cxn modelId="{9B257C13-9337-40B2-8326-F76A0B068D75}" srcId="{943EB84C-1238-4AA5-AA1F-5C05D3CB69A4}" destId="{218BBFBD-823F-4D01-8C39-471D07DBC1BF}" srcOrd="0" destOrd="0" parTransId="{3FE4C3EF-D065-49BD-A962-E7ED1E8F423E}" sibTransId="{4C79CBF0-D915-4CDE-9644-F7B1DAD0A346}"/>
    <dgm:cxn modelId="{D56D1477-BDFB-4AE4-A581-B24BE3038943}" type="presOf" srcId="{C6A3948E-FFBF-40DB-8DB0-CE52C9FE060B}" destId="{E5216756-1ADE-473C-A9AF-8EC0A6DD971F}" srcOrd="1" destOrd="0" presId="urn:microsoft.com/office/officeart/2005/8/layout/process3"/>
    <dgm:cxn modelId="{2619F00B-7C61-4DA1-AC19-2B50E47EF523}" type="presOf" srcId="{C36E80AE-4681-4DC8-9087-FA438722CA6F}" destId="{D31FE43C-9345-49A2-AACA-6F7016646F44}" srcOrd="1" destOrd="0" presId="urn:microsoft.com/office/officeart/2005/8/layout/process3"/>
    <dgm:cxn modelId="{C9951ADD-2B20-4DD0-BA06-98695B2E0DEC}" type="presOf" srcId="{943EB84C-1238-4AA5-AA1F-5C05D3CB69A4}" destId="{7844C5BE-02E2-43FB-B574-A7831D79BAED}" srcOrd="0" destOrd="0" presId="urn:microsoft.com/office/officeart/2005/8/layout/process3"/>
    <dgm:cxn modelId="{DD8D13BA-4BD7-4B60-AF75-FFB9D6B905D3}" type="presOf" srcId="{CAC5B48A-804F-4AE7-AD76-A18ED87C7400}" destId="{204F0078-6B8F-4E76-A6A9-8677CAD72CB4}" srcOrd="0" destOrd="0" presId="urn:microsoft.com/office/officeart/2005/8/layout/process3"/>
    <dgm:cxn modelId="{442FF301-DAC4-4BE3-A7C7-BE3D5B0362B2}" type="presOf" srcId="{218BBFBD-823F-4D01-8C39-471D07DBC1BF}" destId="{C058D644-893D-4412-9046-7CF045FACA0E}" srcOrd="0" destOrd="0" presId="urn:microsoft.com/office/officeart/2005/8/layout/process3"/>
    <dgm:cxn modelId="{2E995579-7056-4FC7-B2F9-4CFD313555A0}" srcId="{A0481E3A-AA57-46A9-A60F-33A108A697A0}" destId="{C36E80AE-4681-4DC8-9087-FA438722CA6F}" srcOrd="0" destOrd="0" parTransId="{98A812BA-BC20-4114-A420-69FE5FBE8DEB}" sibTransId="{C6A3948E-FFBF-40DB-8DB0-CE52C9FE060B}"/>
    <dgm:cxn modelId="{6EF1A40B-5A40-43BC-9591-92003D31C082}" type="presOf" srcId="{CAC5B48A-804F-4AE7-AD76-A18ED87C7400}" destId="{AD020553-6898-4DBD-8B2C-F6EA2064FADB}" srcOrd="1" destOrd="0" presId="urn:microsoft.com/office/officeart/2005/8/layout/process3"/>
    <dgm:cxn modelId="{F23F89DE-8FB3-4796-8926-88C7E890BBF3}" type="presOf" srcId="{943EB84C-1238-4AA5-AA1F-5C05D3CB69A4}" destId="{B67E94AD-5859-4F9E-9CED-ED1CD4F338BA}" srcOrd="1" destOrd="0" presId="urn:microsoft.com/office/officeart/2005/8/layout/process3"/>
    <dgm:cxn modelId="{42EE5F36-D5FC-4F19-88C0-02201C6D0228}" type="presParOf" srcId="{E36D7598-0E75-4D0A-A04A-D9C814083604}" destId="{B94EC3BE-462C-403D-B7FC-C69A222FC969}" srcOrd="0" destOrd="0" presId="urn:microsoft.com/office/officeart/2005/8/layout/process3"/>
    <dgm:cxn modelId="{F11B3DF7-C4E8-4DAC-B85B-9AD23B55FE09}" type="presParOf" srcId="{B94EC3BE-462C-403D-B7FC-C69A222FC969}" destId="{24597BF3-BCE1-4CCA-9D31-14413F545492}" srcOrd="0" destOrd="0" presId="urn:microsoft.com/office/officeart/2005/8/layout/process3"/>
    <dgm:cxn modelId="{C0854BFD-A939-4907-BA4A-E63018C7ED88}" type="presParOf" srcId="{B94EC3BE-462C-403D-B7FC-C69A222FC969}" destId="{D31FE43C-9345-49A2-AACA-6F7016646F44}" srcOrd="1" destOrd="0" presId="urn:microsoft.com/office/officeart/2005/8/layout/process3"/>
    <dgm:cxn modelId="{EEDD7246-6AA0-40EE-B0DA-98D54FDA3AE2}" type="presParOf" srcId="{B94EC3BE-462C-403D-B7FC-C69A222FC969}" destId="{E04C25B0-0F92-43A6-AA38-1BE786425AF0}" srcOrd="2" destOrd="0" presId="urn:microsoft.com/office/officeart/2005/8/layout/process3"/>
    <dgm:cxn modelId="{19421E2A-EC5F-4776-979E-0D9D6AA0F78D}" type="presParOf" srcId="{E36D7598-0E75-4D0A-A04A-D9C814083604}" destId="{F27CE048-9DEF-4A44-B407-863FB5F438A2}" srcOrd="1" destOrd="0" presId="urn:microsoft.com/office/officeart/2005/8/layout/process3"/>
    <dgm:cxn modelId="{409CAEA2-5CFC-4B85-B66D-382C63CD8D00}" type="presParOf" srcId="{F27CE048-9DEF-4A44-B407-863FB5F438A2}" destId="{E5216756-1ADE-473C-A9AF-8EC0A6DD971F}" srcOrd="0" destOrd="0" presId="urn:microsoft.com/office/officeart/2005/8/layout/process3"/>
    <dgm:cxn modelId="{FE154E5A-C9E8-4B3E-8C95-777AFF67E6C6}" type="presParOf" srcId="{E36D7598-0E75-4D0A-A04A-D9C814083604}" destId="{C2619FC1-733C-4D06-B6B4-F333FCF00004}" srcOrd="2" destOrd="0" presId="urn:microsoft.com/office/officeart/2005/8/layout/process3"/>
    <dgm:cxn modelId="{CD8DC4B6-E9AC-4F0B-80D9-770F427E46DC}" type="presParOf" srcId="{C2619FC1-733C-4D06-B6B4-F333FCF00004}" destId="{7844C5BE-02E2-43FB-B574-A7831D79BAED}" srcOrd="0" destOrd="0" presId="urn:microsoft.com/office/officeart/2005/8/layout/process3"/>
    <dgm:cxn modelId="{2DA3CE2A-0D14-416C-8CCF-9532386AD259}" type="presParOf" srcId="{C2619FC1-733C-4D06-B6B4-F333FCF00004}" destId="{B67E94AD-5859-4F9E-9CED-ED1CD4F338BA}" srcOrd="1" destOrd="0" presId="urn:microsoft.com/office/officeart/2005/8/layout/process3"/>
    <dgm:cxn modelId="{7EC68DD9-8CBF-4D31-BEF5-7DF0C552BF78}" type="presParOf" srcId="{C2619FC1-733C-4D06-B6B4-F333FCF00004}" destId="{C058D644-893D-4412-9046-7CF045FACA0E}" srcOrd="2" destOrd="0" presId="urn:microsoft.com/office/officeart/2005/8/layout/process3"/>
    <dgm:cxn modelId="{2E141BF4-37F2-4B8B-93A2-297FCD6BAE0F}" type="presParOf" srcId="{E36D7598-0E75-4D0A-A04A-D9C814083604}" destId="{324F898E-3596-4822-B56E-11D8E715F2D6}" srcOrd="3" destOrd="0" presId="urn:microsoft.com/office/officeart/2005/8/layout/process3"/>
    <dgm:cxn modelId="{652B1FF5-E751-4C52-B588-ED87CB8C06F0}" type="presParOf" srcId="{324F898E-3596-4822-B56E-11D8E715F2D6}" destId="{822EBEB5-D444-4E30-8314-81CA6DED0D01}" srcOrd="0" destOrd="0" presId="urn:microsoft.com/office/officeart/2005/8/layout/process3"/>
    <dgm:cxn modelId="{57AC2DE7-B61F-45CD-BDA5-7CF0D63AAAD3}" type="presParOf" srcId="{E36D7598-0E75-4D0A-A04A-D9C814083604}" destId="{9E5A4E87-DDD1-4E93-9153-BBDCD7034E59}" srcOrd="4" destOrd="0" presId="urn:microsoft.com/office/officeart/2005/8/layout/process3"/>
    <dgm:cxn modelId="{5499413B-BD0B-42A4-BAF1-0F05346ED2BA}" type="presParOf" srcId="{9E5A4E87-DDD1-4E93-9153-BBDCD7034E59}" destId="{204F0078-6B8F-4E76-A6A9-8677CAD72CB4}" srcOrd="0" destOrd="0" presId="urn:microsoft.com/office/officeart/2005/8/layout/process3"/>
    <dgm:cxn modelId="{4F5ECAFF-9977-42BE-915A-C23BACFBF8BC}" type="presParOf" srcId="{9E5A4E87-DDD1-4E93-9153-BBDCD7034E59}" destId="{AD020553-6898-4DBD-8B2C-F6EA2064FADB}" srcOrd="1" destOrd="0" presId="urn:microsoft.com/office/officeart/2005/8/layout/process3"/>
    <dgm:cxn modelId="{7E55D6A8-C715-47B2-9FAC-44522FB3FA38}" type="presParOf" srcId="{9E5A4E87-DDD1-4E93-9153-BBDCD7034E59}" destId="{C153B928-019F-4850-97CB-D8B9FCD2318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784A6B-333C-47A4-B8DA-24FEAB7A2D55}" type="doc">
      <dgm:prSet loTypeId="urn:microsoft.com/office/officeart/2005/8/layout/cycle6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D3E4B04-381B-4F2B-B671-34A9E80FDD55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迎新活動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13B2251E-9EC0-43C7-9C11-56E9E42A6E58}" type="parTrans" cxnId="{5486CDE3-32A6-4720-A362-4CFF08A1409E}">
      <dgm:prSet/>
      <dgm:spPr/>
      <dgm:t>
        <a:bodyPr/>
        <a:lstStyle/>
        <a:p>
          <a:endParaRPr lang="zh-TW" altLang="en-US"/>
        </a:p>
      </dgm:t>
    </dgm:pt>
    <dgm:pt modelId="{B83D3922-4864-48E6-9DBD-345FCA9765CE}" type="sibTrans" cxnId="{5486CDE3-32A6-4720-A362-4CFF08A1409E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F8BA5600-A184-48B4-B096-C10619D03FBD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系所運動會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72801460-2DDE-4944-B49B-0D3402177584}" type="parTrans" cxnId="{D89327DB-E7A0-475C-9C98-2A840850C3F4}">
      <dgm:prSet/>
      <dgm:spPr/>
      <dgm:t>
        <a:bodyPr/>
        <a:lstStyle/>
        <a:p>
          <a:endParaRPr lang="zh-TW" altLang="en-US"/>
        </a:p>
      </dgm:t>
    </dgm:pt>
    <dgm:pt modelId="{D2E095E4-64B8-4729-8A14-C66369D88D83}" type="sibTrans" cxnId="{D89327DB-E7A0-475C-9C98-2A840850C3F4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6F4B4D83-03A7-4A11-BB57-DF28AA67830C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企業參訪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1B506FE6-1618-465F-A36A-B1712BE9B193}" type="parTrans" cxnId="{386CDB77-355B-46D8-ACD7-5A8BF25F65A3}">
      <dgm:prSet/>
      <dgm:spPr/>
      <dgm:t>
        <a:bodyPr/>
        <a:lstStyle/>
        <a:p>
          <a:endParaRPr lang="zh-TW" altLang="en-US"/>
        </a:p>
      </dgm:t>
    </dgm:pt>
    <dgm:pt modelId="{B4DB0F89-4B22-42C2-936F-C22131F1DD76}" type="sibTrans" cxnId="{386CDB77-355B-46D8-ACD7-5A8BF25F65A3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BA38813C-F79D-4730-9D74-4FB0749ECB16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謝師宴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271CEE96-1577-4F60-BDD4-93F62C01C42F}" type="parTrans" cxnId="{6532DA27-17B5-4DD8-83C3-5EDC2A6057AE}">
      <dgm:prSet/>
      <dgm:spPr/>
      <dgm:t>
        <a:bodyPr/>
        <a:lstStyle/>
        <a:p>
          <a:endParaRPr lang="zh-TW" altLang="en-US"/>
        </a:p>
      </dgm:t>
    </dgm:pt>
    <dgm:pt modelId="{2D271569-61FD-420D-95D7-CD8FC85ECEA5}" type="sibTrans" cxnId="{6532DA27-17B5-4DD8-83C3-5EDC2A6057AE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DB8CED0D-822E-4874-B639-DD6DE2457E09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不定期出遊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21F1DFCB-CC73-4066-B1F9-86CCAAD6BA96}" type="parTrans" cxnId="{FFEBD85B-6E25-4666-B39F-A3F70E1DAB3F}">
      <dgm:prSet/>
      <dgm:spPr/>
      <dgm:t>
        <a:bodyPr/>
        <a:lstStyle/>
        <a:p>
          <a:endParaRPr lang="zh-TW" altLang="en-US"/>
        </a:p>
      </dgm:t>
    </dgm:pt>
    <dgm:pt modelId="{66BA9B2C-A239-446A-B773-D656FEE9997A}" type="sibTrans" cxnId="{FFEBD85B-6E25-4666-B39F-A3F70E1DAB3F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42256384-A634-41A9-8953-1C53B192A1ED}" type="pres">
      <dgm:prSet presAssocID="{60784A6B-333C-47A4-B8DA-24FEAB7A2D5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48398A-CB87-4F71-9804-8526A206A600}" type="pres">
      <dgm:prSet presAssocID="{8D3E4B04-381B-4F2B-B671-34A9E80FDD5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776E4F-AD21-41C8-AF90-5183686F2255}" type="pres">
      <dgm:prSet presAssocID="{8D3E4B04-381B-4F2B-B671-34A9E80FDD55}" presName="spNode" presStyleCnt="0"/>
      <dgm:spPr/>
    </dgm:pt>
    <dgm:pt modelId="{49D75750-61C6-4596-8E4B-56E68948514D}" type="pres">
      <dgm:prSet presAssocID="{B83D3922-4864-48E6-9DBD-345FCA9765CE}" presName="sibTrans" presStyleLbl="sibTrans1D1" presStyleIdx="0" presStyleCnt="5"/>
      <dgm:spPr/>
      <dgm:t>
        <a:bodyPr/>
        <a:lstStyle/>
        <a:p>
          <a:endParaRPr lang="zh-TW" altLang="en-US"/>
        </a:p>
      </dgm:t>
    </dgm:pt>
    <dgm:pt modelId="{75683A81-6890-47B8-A517-28873F5ED4EE}" type="pres">
      <dgm:prSet presAssocID="{F8BA5600-A184-48B4-B096-C10619D03FBD}" presName="node" presStyleLbl="node1" presStyleIdx="1" presStyleCnt="5" custScaleX="11247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318AAB-56B6-49E7-B621-618335612324}" type="pres">
      <dgm:prSet presAssocID="{F8BA5600-A184-48B4-B096-C10619D03FBD}" presName="spNode" presStyleCnt="0"/>
      <dgm:spPr/>
    </dgm:pt>
    <dgm:pt modelId="{9765567D-8B78-4209-81EA-689A47F5291B}" type="pres">
      <dgm:prSet presAssocID="{D2E095E4-64B8-4729-8A14-C66369D88D83}" presName="sibTrans" presStyleLbl="sibTrans1D1" presStyleIdx="1" presStyleCnt="5"/>
      <dgm:spPr/>
      <dgm:t>
        <a:bodyPr/>
        <a:lstStyle/>
        <a:p>
          <a:endParaRPr lang="zh-TW" altLang="en-US"/>
        </a:p>
      </dgm:t>
    </dgm:pt>
    <dgm:pt modelId="{0BD384A8-62F5-42E3-95DE-C9C193C79C1E}" type="pres">
      <dgm:prSet presAssocID="{6F4B4D83-03A7-4A11-BB57-DF28AA67830C}" presName="node" presStyleLbl="node1" presStyleIdx="2" presStyleCnt="5" custRadScaleRad="98066" custRadScaleInc="-2628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FB196C-C476-4A55-AE6B-326CAE859B69}" type="pres">
      <dgm:prSet presAssocID="{6F4B4D83-03A7-4A11-BB57-DF28AA67830C}" presName="spNode" presStyleCnt="0"/>
      <dgm:spPr/>
    </dgm:pt>
    <dgm:pt modelId="{5C4CEBF1-D694-4F82-B48D-BB93D19B6B2C}" type="pres">
      <dgm:prSet presAssocID="{B4DB0F89-4B22-42C2-936F-C22131F1DD76}" presName="sibTrans" presStyleLbl="sibTrans1D1" presStyleIdx="2" presStyleCnt="5"/>
      <dgm:spPr/>
      <dgm:t>
        <a:bodyPr/>
        <a:lstStyle/>
        <a:p>
          <a:endParaRPr lang="zh-TW" altLang="en-US"/>
        </a:p>
      </dgm:t>
    </dgm:pt>
    <dgm:pt modelId="{E0848573-54AC-4863-B85F-D02F0A9C35D1}" type="pres">
      <dgm:prSet presAssocID="{BA38813C-F79D-4730-9D74-4FB0749ECB16}" presName="node" presStyleLbl="node1" presStyleIdx="3" presStyleCnt="5" custRadScaleRad="94788" custRadScaleInc="170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11546F-7030-4618-8C9C-8EDAB3E81205}" type="pres">
      <dgm:prSet presAssocID="{BA38813C-F79D-4730-9D74-4FB0749ECB16}" presName="spNode" presStyleCnt="0"/>
      <dgm:spPr/>
    </dgm:pt>
    <dgm:pt modelId="{BF164758-92C1-435F-8D96-1EBBA136D02D}" type="pres">
      <dgm:prSet presAssocID="{2D271569-61FD-420D-95D7-CD8FC85ECEA5}" presName="sibTrans" presStyleLbl="sibTrans1D1" presStyleIdx="3" presStyleCnt="5"/>
      <dgm:spPr/>
      <dgm:t>
        <a:bodyPr/>
        <a:lstStyle/>
        <a:p>
          <a:endParaRPr lang="zh-TW" altLang="en-US"/>
        </a:p>
      </dgm:t>
    </dgm:pt>
    <dgm:pt modelId="{9FA4C087-17B3-4C38-BC5A-8966C3A39300}" type="pres">
      <dgm:prSet presAssocID="{DB8CED0D-822E-4874-B639-DD6DE2457E09}" presName="node" presStyleLbl="node1" presStyleIdx="4" presStyleCnt="5" custScaleX="1135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E7DA9E-9F52-42BE-BE8C-6A15AC450FCB}" type="pres">
      <dgm:prSet presAssocID="{DB8CED0D-822E-4874-B639-DD6DE2457E09}" presName="spNode" presStyleCnt="0"/>
      <dgm:spPr/>
    </dgm:pt>
    <dgm:pt modelId="{BCE5AC08-DDD9-429F-AD98-5A7116B2A325}" type="pres">
      <dgm:prSet presAssocID="{66BA9B2C-A239-446A-B773-D656FEE9997A}" presName="sibTrans" presStyleLbl="sibTrans1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165A062B-D4C8-4491-92A6-9753C066B387}" type="presOf" srcId="{DB8CED0D-822E-4874-B639-DD6DE2457E09}" destId="{9FA4C087-17B3-4C38-BC5A-8966C3A39300}" srcOrd="0" destOrd="0" presId="urn:microsoft.com/office/officeart/2005/8/layout/cycle6"/>
    <dgm:cxn modelId="{386CDB77-355B-46D8-ACD7-5A8BF25F65A3}" srcId="{60784A6B-333C-47A4-B8DA-24FEAB7A2D55}" destId="{6F4B4D83-03A7-4A11-BB57-DF28AA67830C}" srcOrd="2" destOrd="0" parTransId="{1B506FE6-1618-465F-A36A-B1712BE9B193}" sibTransId="{B4DB0F89-4B22-42C2-936F-C22131F1DD76}"/>
    <dgm:cxn modelId="{5352EF8F-48B7-4B0B-AF3B-4E20A7BA1544}" type="presOf" srcId="{6F4B4D83-03A7-4A11-BB57-DF28AA67830C}" destId="{0BD384A8-62F5-42E3-95DE-C9C193C79C1E}" srcOrd="0" destOrd="0" presId="urn:microsoft.com/office/officeart/2005/8/layout/cycle6"/>
    <dgm:cxn modelId="{AE320E78-F83A-49F1-8083-3175FF9473BA}" type="presOf" srcId="{66BA9B2C-A239-446A-B773-D656FEE9997A}" destId="{BCE5AC08-DDD9-429F-AD98-5A7116B2A325}" srcOrd="0" destOrd="0" presId="urn:microsoft.com/office/officeart/2005/8/layout/cycle6"/>
    <dgm:cxn modelId="{45AFA5C8-E566-47BE-8666-43F97770BD6D}" type="presOf" srcId="{2D271569-61FD-420D-95D7-CD8FC85ECEA5}" destId="{BF164758-92C1-435F-8D96-1EBBA136D02D}" srcOrd="0" destOrd="0" presId="urn:microsoft.com/office/officeart/2005/8/layout/cycle6"/>
    <dgm:cxn modelId="{D0890ED9-09B1-4639-A3C7-AD7269D8DFA2}" type="presOf" srcId="{B4DB0F89-4B22-42C2-936F-C22131F1DD76}" destId="{5C4CEBF1-D694-4F82-B48D-BB93D19B6B2C}" srcOrd="0" destOrd="0" presId="urn:microsoft.com/office/officeart/2005/8/layout/cycle6"/>
    <dgm:cxn modelId="{FFEBD85B-6E25-4666-B39F-A3F70E1DAB3F}" srcId="{60784A6B-333C-47A4-B8DA-24FEAB7A2D55}" destId="{DB8CED0D-822E-4874-B639-DD6DE2457E09}" srcOrd="4" destOrd="0" parTransId="{21F1DFCB-CC73-4066-B1F9-86CCAAD6BA96}" sibTransId="{66BA9B2C-A239-446A-B773-D656FEE9997A}"/>
    <dgm:cxn modelId="{052BBB89-6CFC-499B-BDD1-4F13A94FE6CE}" type="presOf" srcId="{B83D3922-4864-48E6-9DBD-345FCA9765CE}" destId="{49D75750-61C6-4596-8E4B-56E68948514D}" srcOrd="0" destOrd="0" presId="urn:microsoft.com/office/officeart/2005/8/layout/cycle6"/>
    <dgm:cxn modelId="{5486CDE3-32A6-4720-A362-4CFF08A1409E}" srcId="{60784A6B-333C-47A4-B8DA-24FEAB7A2D55}" destId="{8D3E4B04-381B-4F2B-B671-34A9E80FDD55}" srcOrd="0" destOrd="0" parTransId="{13B2251E-9EC0-43C7-9C11-56E9E42A6E58}" sibTransId="{B83D3922-4864-48E6-9DBD-345FCA9765CE}"/>
    <dgm:cxn modelId="{6532DA27-17B5-4DD8-83C3-5EDC2A6057AE}" srcId="{60784A6B-333C-47A4-B8DA-24FEAB7A2D55}" destId="{BA38813C-F79D-4730-9D74-4FB0749ECB16}" srcOrd="3" destOrd="0" parTransId="{271CEE96-1577-4F60-BDD4-93F62C01C42F}" sibTransId="{2D271569-61FD-420D-95D7-CD8FC85ECEA5}"/>
    <dgm:cxn modelId="{8FAA6D6D-8A68-4AD6-A4D2-AA47A871703D}" type="presOf" srcId="{F8BA5600-A184-48B4-B096-C10619D03FBD}" destId="{75683A81-6890-47B8-A517-28873F5ED4EE}" srcOrd="0" destOrd="0" presId="urn:microsoft.com/office/officeart/2005/8/layout/cycle6"/>
    <dgm:cxn modelId="{766979C3-E800-4F5D-9645-CF8F0928F384}" type="presOf" srcId="{8D3E4B04-381B-4F2B-B671-34A9E80FDD55}" destId="{8648398A-CB87-4F71-9804-8526A206A600}" srcOrd="0" destOrd="0" presId="urn:microsoft.com/office/officeart/2005/8/layout/cycle6"/>
    <dgm:cxn modelId="{EDCC8787-7C8E-4BCE-B85A-8B607DC21581}" type="presOf" srcId="{60784A6B-333C-47A4-B8DA-24FEAB7A2D55}" destId="{42256384-A634-41A9-8953-1C53B192A1ED}" srcOrd="0" destOrd="0" presId="urn:microsoft.com/office/officeart/2005/8/layout/cycle6"/>
    <dgm:cxn modelId="{D89327DB-E7A0-475C-9C98-2A840850C3F4}" srcId="{60784A6B-333C-47A4-B8DA-24FEAB7A2D55}" destId="{F8BA5600-A184-48B4-B096-C10619D03FBD}" srcOrd="1" destOrd="0" parTransId="{72801460-2DDE-4944-B49B-0D3402177584}" sibTransId="{D2E095E4-64B8-4729-8A14-C66369D88D83}"/>
    <dgm:cxn modelId="{2F54DF5F-B43D-4CB7-B61D-631F7F75E6CD}" type="presOf" srcId="{BA38813C-F79D-4730-9D74-4FB0749ECB16}" destId="{E0848573-54AC-4863-B85F-D02F0A9C35D1}" srcOrd="0" destOrd="0" presId="urn:microsoft.com/office/officeart/2005/8/layout/cycle6"/>
    <dgm:cxn modelId="{E543321D-1334-45B2-8E53-891EEC17DD89}" type="presOf" srcId="{D2E095E4-64B8-4729-8A14-C66369D88D83}" destId="{9765567D-8B78-4209-81EA-689A47F5291B}" srcOrd="0" destOrd="0" presId="urn:microsoft.com/office/officeart/2005/8/layout/cycle6"/>
    <dgm:cxn modelId="{C8B63882-2D78-40CE-BFA4-E32FF0B17F7D}" type="presParOf" srcId="{42256384-A634-41A9-8953-1C53B192A1ED}" destId="{8648398A-CB87-4F71-9804-8526A206A600}" srcOrd="0" destOrd="0" presId="urn:microsoft.com/office/officeart/2005/8/layout/cycle6"/>
    <dgm:cxn modelId="{56038B10-3369-4112-90A1-DBF99DEBB0DC}" type="presParOf" srcId="{42256384-A634-41A9-8953-1C53B192A1ED}" destId="{3B776E4F-AD21-41C8-AF90-5183686F2255}" srcOrd="1" destOrd="0" presId="urn:microsoft.com/office/officeart/2005/8/layout/cycle6"/>
    <dgm:cxn modelId="{D08A9FD5-BCCF-4F13-A802-C16C739CDE27}" type="presParOf" srcId="{42256384-A634-41A9-8953-1C53B192A1ED}" destId="{49D75750-61C6-4596-8E4B-56E68948514D}" srcOrd="2" destOrd="0" presId="urn:microsoft.com/office/officeart/2005/8/layout/cycle6"/>
    <dgm:cxn modelId="{C9A4B29E-66FB-4E94-A54B-BCF1A723D11B}" type="presParOf" srcId="{42256384-A634-41A9-8953-1C53B192A1ED}" destId="{75683A81-6890-47B8-A517-28873F5ED4EE}" srcOrd="3" destOrd="0" presId="urn:microsoft.com/office/officeart/2005/8/layout/cycle6"/>
    <dgm:cxn modelId="{7D25D48B-D500-472D-87AD-2B5135EA8B6F}" type="presParOf" srcId="{42256384-A634-41A9-8953-1C53B192A1ED}" destId="{64318AAB-56B6-49E7-B621-618335612324}" srcOrd="4" destOrd="0" presId="urn:microsoft.com/office/officeart/2005/8/layout/cycle6"/>
    <dgm:cxn modelId="{51888174-AF4A-42CB-9371-8B66A895DD80}" type="presParOf" srcId="{42256384-A634-41A9-8953-1C53B192A1ED}" destId="{9765567D-8B78-4209-81EA-689A47F5291B}" srcOrd="5" destOrd="0" presId="urn:microsoft.com/office/officeart/2005/8/layout/cycle6"/>
    <dgm:cxn modelId="{D7AAB535-4B61-4C05-BD48-C7C9B1DAF381}" type="presParOf" srcId="{42256384-A634-41A9-8953-1C53B192A1ED}" destId="{0BD384A8-62F5-42E3-95DE-C9C193C79C1E}" srcOrd="6" destOrd="0" presId="urn:microsoft.com/office/officeart/2005/8/layout/cycle6"/>
    <dgm:cxn modelId="{61A27469-EBC4-486C-AA33-CC5B6F0E743B}" type="presParOf" srcId="{42256384-A634-41A9-8953-1C53B192A1ED}" destId="{C2FB196C-C476-4A55-AE6B-326CAE859B69}" srcOrd="7" destOrd="0" presId="urn:microsoft.com/office/officeart/2005/8/layout/cycle6"/>
    <dgm:cxn modelId="{2D1C7537-2563-45DA-8D48-A80DB1487DCE}" type="presParOf" srcId="{42256384-A634-41A9-8953-1C53B192A1ED}" destId="{5C4CEBF1-D694-4F82-B48D-BB93D19B6B2C}" srcOrd="8" destOrd="0" presId="urn:microsoft.com/office/officeart/2005/8/layout/cycle6"/>
    <dgm:cxn modelId="{9C0FEC6C-54CA-425A-B142-291174172CD8}" type="presParOf" srcId="{42256384-A634-41A9-8953-1C53B192A1ED}" destId="{E0848573-54AC-4863-B85F-D02F0A9C35D1}" srcOrd="9" destOrd="0" presId="urn:microsoft.com/office/officeart/2005/8/layout/cycle6"/>
    <dgm:cxn modelId="{80D2F6E8-D701-49DD-B593-9C71833DA11C}" type="presParOf" srcId="{42256384-A634-41A9-8953-1C53B192A1ED}" destId="{2311546F-7030-4618-8C9C-8EDAB3E81205}" srcOrd="10" destOrd="0" presId="urn:microsoft.com/office/officeart/2005/8/layout/cycle6"/>
    <dgm:cxn modelId="{9E17C1E4-7D76-44B6-ABEC-E74727A8D2A7}" type="presParOf" srcId="{42256384-A634-41A9-8953-1C53B192A1ED}" destId="{BF164758-92C1-435F-8D96-1EBBA136D02D}" srcOrd="11" destOrd="0" presId="urn:microsoft.com/office/officeart/2005/8/layout/cycle6"/>
    <dgm:cxn modelId="{78373878-3888-4E93-B43F-D537934606D4}" type="presParOf" srcId="{42256384-A634-41A9-8953-1C53B192A1ED}" destId="{9FA4C087-17B3-4C38-BC5A-8966C3A39300}" srcOrd="12" destOrd="0" presId="urn:microsoft.com/office/officeart/2005/8/layout/cycle6"/>
    <dgm:cxn modelId="{EA559AD7-DDDB-4E9B-BECC-5BBECC142830}" type="presParOf" srcId="{42256384-A634-41A9-8953-1C53B192A1ED}" destId="{4CE7DA9E-9F52-42BE-BE8C-6A15AC450FCB}" srcOrd="13" destOrd="0" presId="urn:microsoft.com/office/officeart/2005/8/layout/cycle6"/>
    <dgm:cxn modelId="{49D8DFF4-5349-4058-A902-FEED33A3990D}" type="presParOf" srcId="{42256384-A634-41A9-8953-1C53B192A1ED}" destId="{BCE5AC08-DDD9-429F-AD98-5A7116B2A32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8AB11-ABFB-49EC-80D3-F7FF2C1D0D50}">
      <dsp:nvSpPr>
        <dsp:cNvPr id="0" name=""/>
        <dsp:cNvSpPr/>
      </dsp:nvSpPr>
      <dsp:spPr>
        <a:xfrm>
          <a:off x="4160364" y="2872934"/>
          <a:ext cx="3556745" cy="18575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marR="0" lvl="1" indent="0" algn="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zh-TW" altLang="en-US" sz="2000" kern="1200" dirty="0"/>
        </a:p>
      </dsp:txBody>
      <dsp:txXfrm>
        <a:off x="5268192" y="3378133"/>
        <a:ext cx="2408111" cy="1311569"/>
      </dsp:txXfrm>
    </dsp:sp>
    <dsp:sp modelId="{6ED70E94-5E33-46C9-A225-24315A2395FB}">
      <dsp:nvSpPr>
        <dsp:cNvPr id="0" name=""/>
        <dsp:cNvSpPr/>
      </dsp:nvSpPr>
      <dsp:spPr>
        <a:xfrm>
          <a:off x="82346" y="2779245"/>
          <a:ext cx="3555045" cy="1857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>
        <a:off x="123157" y="3284521"/>
        <a:ext cx="2406910" cy="1311775"/>
      </dsp:txXfrm>
    </dsp:sp>
    <dsp:sp modelId="{3800E26E-032A-4B3C-9244-FABB11797802}">
      <dsp:nvSpPr>
        <dsp:cNvPr id="0" name=""/>
        <dsp:cNvSpPr/>
      </dsp:nvSpPr>
      <dsp:spPr>
        <a:xfrm>
          <a:off x="4160341" y="-204690"/>
          <a:ext cx="3556789" cy="18576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>
        <a:off x="5268183" y="-163885"/>
        <a:ext cx="2408142" cy="1311591"/>
      </dsp:txXfrm>
    </dsp:sp>
    <dsp:sp modelId="{20BA4341-0A56-42E9-9435-860F40FAE8D2}">
      <dsp:nvSpPr>
        <dsp:cNvPr id="0" name=""/>
        <dsp:cNvSpPr/>
      </dsp:nvSpPr>
      <dsp:spPr>
        <a:xfrm>
          <a:off x="213989" y="-204690"/>
          <a:ext cx="3556789" cy="18576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>
        <a:off x="254794" y="-163885"/>
        <a:ext cx="2408142" cy="1311591"/>
      </dsp:txXfrm>
    </dsp:sp>
    <dsp:sp modelId="{F59C5339-C20A-4193-B612-E4265D51439E}">
      <dsp:nvSpPr>
        <dsp:cNvPr id="0" name=""/>
        <dsp:cNvSpPr/>
      </dsp:nvSpPr>
      <dsp:spPr>
        <a:xfrm>
          <a:off x="2109827" y="258008"/>
          <a:ext cx="1959713" cy="195971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latin typeface="標楷體" pitchFamily="65" charset="-120"/>
              <a:ea typeface="標楷體" pitchFamily="65" charset="-120"/>
            </a:rPr>
            <a:t>工業工程管理</a:t>
          </a:r>
          <a:endParaRPr lang="zh-TW" altLang="en-US" sz="2300" kern="1200" dirty="0"/>
        </a:p>
      </dsp:txBody>
      <dsp:txXfrm>
        <a:off x="2683814" y="831995"/>
        <a:ext cx="1385726" cy="1385726"/>
      </dsp:txXfrm>
    </dsp:sp>
    <dsp:sp modelId="{C9739CBB-6FC9-4175-B4D9-9D79F94012B5}">
      <dsp:nvSpPr>
        <dsp:cNvPr id="0" name=""/>
        <dsp:cNvSpPr/>
      </dsp:nvSpPr>
      <dsp:spPr>
        <a:xfrm rot="5400000">
          <a:off x="4160058" y="258008"/>
          <a:ext cx="1959713" cy="195971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latin typeface="標楷體" pitchFamily="65" charset="-120"/>
              <a:ea typeface="標楷體" pitchFamily="65" charset="-120"/>
            </a:rPr>
            <a:t>運輸</a:t>
          </a:r>
          <a:r>
            <a:rPr lang="en-US" altLang="zh-TW" sz="2300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300" kern="1200" dirty="0" smtClean="0">
              <a:latin typeface="標楷體" pitchFamily="65" charset="-120"/>
              <a:ea typeface="標楷體" pitchFamily="65" charset="-120"/>
            </a:rPr>
            <a:t>交通管理</a:t>
          </a:r>
          <a:endParaRPr lang="zh-TW" altLang="en-US" sz="2300" kern="1200" dirty="0"/>
        </a:p>
      </dsp:txBody>
      <dsp:txXfrm rot="-5400000">
        <a:off x="4160058" y="831995"/>
        <a:ext cx="1385726" cy="1385726"/>
      </dsp:txXfrm>
    </dsp:sp>
    <dsp:sp modelId="{AB53EEF4-D654-4B61-B5A5-00CB060D4650}">
      <dsp:nvSpPr>
        <dsp:cNvPr id="0" name=""/>
        <dsp:cNvSpPr/>
      </dsp:nvSpPr>
      <dsp:spPr>
        <a:xfrm rot="10800000">
          <a:off x="4160058" y="2308240"/>
          <a:ext cx="1959713" cy="195971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latin typeface="標楷體" pitchFamily="65" charset="-120"/>
              <a:ea typeface="標楷體" pitchFamily="65" charset="-120"/>
            </a:rPr>
            <a:t>資訊</a:t>
          </a:r>
          <a:r>
            <a:rPr lang="en-US" altLang="zh-TW" sz="2300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300" kern="1200" dirty="0" smtClean="0">
              <a:latin typeface="標楷體" pitchFamily="65" charset="-120"/>
              <a:ea typeface="標楷體" pitchFamily="65" charset="-120"/>
            </a:rPr>
            <a:t>資工管理</a:t>
          </a:r>
          <a:endParaRPr lang="zh-TW" altLang="en-US" sz="2300" kern="1200" dirty="0"/>
        </a:p>
      </dsp:txBody>
      <dsp:txXfrm rot="10800000">
        <a:off x="4160058" y="2308240"/>
        <a:ext cx="1385726" cy="1385726"/>
      </dsp:txXfrm>
    </dsp:sp>
    <dsp:sp modelId="{AEC3C863-E057-4DEC-B9C6-B0A9267C590E}">
      <dsp:nvSpPr>
        <dsp:cNvPr id="0" name=""/>
        <dsp:cNvSpPr/>
      </dsp:nvSpPr>
      <dsp:spPr>
        <a:xfrm rot="16200000">
          <a:off x="2109827" y="2308240"/>
          <a:ext cx="1959713" cy="195971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latin typeface="標楷體" pitchFamily="65" charset="-120"/>
              <a:ea typeface="標楷體" pitchFamily="65" charset="-120"/>
            </a:rPr>
            <a:t>國企</a:t>
          </a:r>
          <a:r>
            <a:rPr lang="en-US" altLang="zh-TW" sz="2300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300" kern="1200" dirty="0" smtClean="0">
              <a:latin typeface="標楷體" pitchFamily="65" charset="-120"/>
              <a:ea typeface="標楷體" pitchFamily="65" charset="-120"/>
            </a:rPr>
            <a:t>企業管理</a:t>
          </a:r>
          <a:endParaRPr lang="zh-TW" altLang="en-US" sz="2300" kern="1200" dirty="0"/>
        </a:p>
      </dsp:txBody>
      <dsp:txXfrm rot="5400000">
        <a:off x="2683814" y="2308240"/>
        <a:ext cx="1385726" cy="1385726"/>
      </dsp:txXfrm>
    </dsp:sp>
    <dsp:sp modelId="{2727084C-A8BD-4D2E-9C9B-D843D0CAF617}">
      <dsp:nvSpPr>
        <dsp:cNvPr id="0" name=""/>
        <dsp:cNvSpPr/>
      </dsp:nvSpPr>
      <dsp:spPr>
        <a:xfrm>
          <a:off x="3776489" y="1855650"/>
          <a:ext cx="676621" cy="58836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ABB8B8-A58A-43E4-BC43-3C5F78B7CC11}">
      <dsp:nvSpPr>
        <dsp:cNvPr id="0" name=""/>
        <dsp:cNvSpPr/>
      </dsp:nvSpPr>
      <dsp:spPr>
        <a:xfrm rot="10800000">
          <a:off x="3776489" y="2081945"/>
          <a:ext cx="676621" cy="58836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D2E91-BB55-42E1-88E6-87F0CB568364}">
      <dsp:nvSpPr>
        <dsp:cNvPr id="0" name=""/>
        <dsp:cNvSpPr/>
      </dsp:nvSpPr>
      <dsp:spPr>
        <a:xfrm>
          <a:off x="7657" y="178057"/>
          <a:ext cx="2288855" cy="16206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初試索取繳費帳號</a:t>
          </a:r>
          <a:endParaRPr lang="en-US" altLang="zh-TW" sz="1600" b="1" i="0" kern="1200" dirty="0" smtClean="0">
            <a:effectLst/>
            <a:latin typeface="微軟正黑體" pitchFamily="34" charset="-120"/>
            <a:ea typeface="微軟正黑體" pitchFamily="34" charset="-120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24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日（四）上午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9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時起至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11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4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日（一）中午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12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時止</a:t>
          </a:r>
          <a:endParaRPr lang="en-US" altLang="zh-TW" sz="1300" b="0" i="0" kern="1200" dirty="0" smtClean="0">
            <a:effectLst/>
            <a:latin typeface="微軟正黑體" pitchFamily="34" charset="-120"/>
            <a:ea typeface="微軟正黑體" pitchFamily="34" charset="-120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5123" y="225523"/>
        <a:ext cx="2193923" cy="1525687"/>
      </dsp:txXfrm>
    </dsp:sp>
    <dsp:sp modelId="{34038963-5D44-4365-B1F8-5A3ED0F00DBC}">
      <dsp:nvSpPr>
        <dsp:cNvPr id="0" name=""/>
        <dsp:cNvSpPr/>
      </dsp:nvSpPr>
      <dsp:spPr>
        <a:xfrm>
          <a:off x="2497933" y="704549"/>
          <a:ext cx="485237" cy="5676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2497933" y="818076"/>
        <a:ext cx="339666" cy="340582"/>
      </dsp:txXfrm>
    </dsp:sp>
    <dsp:sp modelId="{7A14379C-C13F-498D-AF84-8D690BB587C2}">
      <dsp:nvSpPr>
        <dsp:cNvPr id="0" name=""/>
        <dsp:cNvSpPr/>
      </dsp:nvSpPr>
      <dsp:spPr>
        <a:xfrm>
          <a:off x="3212056" y="178057"/>
          <a:ext cx="2288855" cy="16206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網路報名</a:t>
          </a:r>
          <a:endParaRPr lang="en-US" altLang="zh-TW" sz="1600" b="1" i="0" kern="1200" dirty="0" smtClean="0">
            <a:effectLst/>
            <a:latin typeface="微軟正黑體" pitchFamily="34" charset="-120"/>
            <a:ea typeface="微軟正黑體" pitchFamily="34" charset="-120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24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日（四）上午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9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時起至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11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4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日（一）下午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4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時止</a:t>
          </a:r>
          <a:endParaRPr lang="en-US" altLang="zh-TW" sz="1300" b="0" i="0" kern="1200" dirty="0" smtClean="0">
            <a:effectLst/>
            <a:latin typeface="微軟正黑體" pitchFamily="34" charset="-120"/>
            <a:ea typeface="微軟正黑體" pitchFamily="34" charset="-120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259522" y="225523"/>
        <a:ext cx="2193923" cy="1525687"/>
      </dsp:txXfrm>
    </dsp:sp>
    <dsp:sp modelId="{14C9D871-BD00-490C-BD50-5462D556BF78}">
      <dsp:nvSpPr>
        <dsp:cNvPr id="0" name=""/>
        <dsp:cNvSpPr/>
      </dsp:nvSpPr>
      <dsp:spPr>
        <a:xfrm>
          <a:off x="5702331" y="704549"/>
          <a:ext cx="485237" cy="5676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5702331" y="818076"/>
        <a:ext cx="339666" cy="340582"/>
      </dsp:txXfrm>
    </dsp:sp>
    <dsp:sp modelId="{723FFE85-B0DE-485D-B3EF-FB1E75CB49BF}">
      <dsp:nvSpPr>
        <dsp:cNvPr id="0" name=""/>
        <dsp:cNvSpPr/>
      </dsp:nvSpPr>
      <dsp:spPr>
        <a:xfrm>
          <a:off x="6416454" y="178057"/>
          <a:ext cx="2288855" cy="16206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郵寄備審資料</a:t>
          </a:r>
          <a:endParaRPr lang="en-US" altLang="zh-TW" sz="1600" b="1" i="0" kern="1200" dirty="0" smtClean="0">
            <a:effectLst/>
            <a:latin typeface="微軟正黑體" pitchFamily="34" charset="-120"/>
            <a:ea typeface="微軟正黑體" pitchFamily="34" charset="-120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24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日（四）起至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11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4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日（一）止</a:t>
          </a:r>
          <a:endParaRPr lang="en-US" altLang="zh-TW" sz="1300" b="0" i="0" kern="1200" dirty="0" smtClean="0">
            <a:effectLst/>
            <a:latin typeface="微軟正黑體" pitchFamily="34" charset="-120"/>
            <a:ea typeface="微軟正黑體" pitchFamily="34" charset="-120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3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463920" y="225523"/>
        <a:ext cx="2193923" cy="15256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1FE43C-9345-49A2-AACA-6F7016646F44}">
      <dsp:nvSpPr>
        <dsp:cNvPr id="0" name=""/>
        <dsp:cNvSpPr/>
      </dsp:nvSpPr>
      <dsp:spPr>
        <a:xfrm>
          <a:off x="4261" y="179707"/>
          <a:ext cx="1937804" cy="616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線上申請系統</a:t>
          </a:r>
          <a:endParaRPr lang="zh-TW" altLang="en-US" sz="13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261" y="179707"/>
        <a:ext cx="1937804" cy="411185"/>
      </dsp:txXfrm>
    </dsp:sp>
    <dsp:sp modelId="{E04C25B0-0F92-43A6-AA38-1BE786425AF0}">
      <dsp:nvSpPr>
        <dsp:cNvPr id="0" name=""/>
        <dsp:cNvSpPr/>
      </dsp:nvSpPr>
      <dsp:spPr>
        <a:xfrm>
          <a:off x="401161" y="590892"/>
          <a:ext cx="1937804" cy="1029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9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日（三）上午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9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時至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16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日（三）下午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4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</a:t>
          </a:r>
          <a:endParaRPr lang="zh-TW" altLang="en-US" sz="13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31317" y="621048"/>
        <a:ext cx="1877492" cy="969288"/>
      </dsp:txXfrm>
    </dsp:sp>
    <dsp:sp modelId="{F27CE048-9DEF-4A44-B407-863FB5F438A2}">
      <dsp:nvSpPr>
        <dsp:cNvPr id="0" name=""/>
        <dsp:cNvSpPr/>
      </dsp:nvSpPr>
      <dsp:spPr>
        <a:xfrm>
          <a:off x="2235830" y="144071"/>
          <a:ext cx="622780" cy="4824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>
            <a:latin typeface="微軟正黑體" pitchFamily="34" charset="-120"/>
            <a:ea typeface="微軟正黑體" pitchFamily="34" charset="-120"/>
          </a:endParaRPr>
        </a:p>
      </dsp:txBody>
      <dsp:txXfrm>
        <a:off x="2235830" y="240562"/>
        <a:ext cx="478043" cy="289475"/>
      </dsp:txXfrm>
    </dsp:sp>
    <dsp:sp modelId="{B67E94AD-5859-4F9E-9CED-ED1CD4F338BA}">
      <dsp:nvSpPr>
        <dsp:cNvPr id="0" name=""/>
        <dsp:cNvSpPr/>
      </dsp:nvSpPr>
      <dsp:spPr>
        <a:xfrm>
          <a:off x="3117123" y="179707"/>
          <a:ext cx="1937804" cy="616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郵寄驗證資料</a:t>
          </a:r>
          <a:endParaRPr lang="zh-TW" altLang="en-US" sz="13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17123" y="179707"/>
        <a:ext cx="1937804" cy="411185"/>
      </dsp:txXfrm>
    </dsp:sp>
    <dsp:sp modelId="{C058D644-893D-4412-9046-7CF045FACA0E}">
      <dsp:nvSpPr>
        <dsp:cNvPr id="0" name=""/>
        <dsp:cNvSpPr/>
      </dsp:nvSpPr>
      <dsp:spPr>
        <a:xfrm>
          <a:off x="3514023" y="590892"/>
          <a:ext cx="1937804" cy="1029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16</a:t>
          </a:r>
          <a:r>
            <a:rPr lang="zh-TW" altLang="en-US" sz="1300" b="0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日（三）前（含當日，以郵戳為憑）</a:t>
          </a:r>
          <a:endParaRPr lang="zh-TW" altLang="en-US" sz="13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544179" y="621048"/>
        <a:ext cx="1877492" cy="969288"/>
      </dsp:txXfrm>
    </dsp:sp>
    <dsp:sp modelId="{324F898E-3596-4822-B56E-11D8E715F2D6}">
      <dsp:nvSpPr>
        <dsp:cNvPr id="0" name=""/>
        <dsp:cNvSpPr/>
      </dsp:nvSpPr>
      <dsp:spPr>
        <a:xfrm>
          <a:off x="5348692" y="144071"/>
          <a:ext cx="622780" cy="4824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>
            <a:latin typeface="微軟正黑體" pitchFamily="34" charset="-120"/>
            <a:ea typeface="微軟正黑體" pitchFamily="34" charset="-120"/>
          </a:endParaRPr>
        </a:p>
      </dsp:txBody>
      <dsp:txXfrm>
        <a:off x="5348692" y="240562"/>
        <a:ext cx="478043" cy="289475"/>
      </dsp:txXfrm>
    </dsp:sp>
    <dsp:sp modelId="{AD020553-6898-4DBD-8B2C-F6EA2064FADB}">
      <dsp:nvSpPr>
        <dsp:cNvPr id="0" name=""/>
        <dsp:cNvSpPr/>
      </dsp:nvSpPr>
      <dsp:spPr>
        <a:xfrm>
          <a:off x="6229985" y="179707"/>
          <a:ext cx="1937804" cy="616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300" b="1" i="0" kern="1200" dirty="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線上查詢審核</a:t>
          </a:r>
          <a:endParaRPr lang="zh-TW" altLang="en-US" sz="13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229985" y="179707"/>
        <a:ext cx="1937804" cy="411185"/>
      </dsp:txXfrm>
    </dsp:sp>
    <dsp:sp modelId="{C153B928-019F-4850-97CB-D8B9FCD2318F}">
      <dsp:nvSpPr>
        <dsp:cNvPr id="0" name=""/>
        <dsp:cNvSpPr/>
      </dsp:nvSpPr>
      <dsp:spPr>
        <a:xfrm>
          <a:off x="6626885" y="590892"/>
          <a:ext cx="1937804" cy="1029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</a:t>
          </a:r>
          <a:r>
            <a:rPr lang="zh-TW" altLang="en-US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24</a:t>
          </a:r>
          <a:r>
            <a:rPr lang="zh-TW" altLang="en-US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日（四）上午</a:t>
          </a:r>
          <a:r>
            <a:rPr lang="en-US" altLang="zh-TW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9</a:t>
          </a:r>
          <a:r>
            <a:rPr lang="zh-TW" altLang="en-US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時至</a:t>
          </a:r>
          <a:r>
            <a:rPr lang="en-US" altLang="zh-TW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102</a:t>
          </a:r>
          <a:r>
            <a:rPr lang="zh-TW" altLang="en-US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年</a:t>
          </a:r>
          <a:r>
            <a:rPr lang="en-US" altLang="zh-TW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11</a:t>
          </a:r>
          <a:r>
            <a:rPr lang="zh-TW" altLang="en-US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4</a:t>
          </a:r>
          <a:r>
            <a:rPr lang="zh-TW" altLang="en-US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日（一）下午</a:t>
          </a:r>
          <a:r>
            <a:rPr lang="en-US" altLang="zh-TW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4</a:t>
          </a:r>
          <a:r>
            <a:rPr lang="zh-TW" altLang="en-US" sz="1300" b="0" i="0" kern="1200" smtClean="0">
              <a:effectLst/>
              <a:latin typeface="微軟正黑體" pitchFamily="34" charset="-120"/>
              <a:ea typeface="微軟正黑體" pitchFamily="34" charset="-120"/>
              <a:cs typeface="+mn-cs"/>
            </a:rPr>
            <a:t>時</a:t>
          </a:r>
          <a:endParaRPr lang="zh-TW" altLang="en-US" sz="13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657041" y="621048"/>
        <a:ext cx="1877492" cy="9692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8398A-CB87-4F71-9804-8526A206A600}">
      <dsp:nvSpPr>
        <dsp:cNvPr id="0" name=""/>
        <dsp:cNvSpPr/>
      </dsp:nvSpPr>
      <dsp:spPr>
        <a:xfrm>
          <a:off x="3077340" y="2713"/>
          <a:ext cx="1703527" cy="110729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迎新活動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31394" y="56767"/>
        <a:ext cx="1595419" cy="999184"/>
      </dsp:txXfrm>
    </dsp:sp>
    <dsp:sp modelId="{49D75750-61C6-4596-8E4B-56E68948514D}">
      <dsp:nvSpPr>
        <dsp:cNvPr id="0" name=""/>
        <dsp:cNvSpPr/>
      </dsp:nvSpPr>
      <dsp:spPr>
        <a:xfrm>
          <a:off x="1718564" y="556360"/>
          <a:ext cx="4421078" cy="4421078"/>
        </a:xfrm>
        <a:custGeom>
          <a:avLst/>
          <a:gdLst/>
          <a:ahLst/>
          <a:cxnLst/>
          <a:rect l="0" t="0" r="0" b="0"/>
          <a:pathLst>
            <a:path>
              <a:moveTo>
                <a:pt x="3073984" y="175607"/>
              </a:moveTo>
              <a:arcTo wR="2210539" hR="2210539" stAng="17579524" swAng="195959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683A81-6890-47B8-A517-28873F5ED4EE}">
      <dsp:nvSpPr>
        <dsp:cNvPr id="0" name=""/>
        <dsp:cNvSpPr/>
      </dsp:nvSpPr>
      <dsp:spPr>
        <a:xfrm>
          <a:off x="5073456" y="1530158"/>
          <a:ext cx="1915991" cy="110729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系所運動會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127510" y="1584212"/>
        <a:ext cx="1807883" cy="999184"/>
      </dsp:txXfrm>
    </dsp:sp>
    <dsp:sp modelId="{9765567D-8B78-4209-81EA-689A47F5291B}">
      <dsp:nvSpPr>
        <dsp:cNvPr id="0" name=""/>
        <dsp:cNvSpPr/>
      </dsp:nvSpPr>
      <dsp:spPr>
        <a:xfrm>
          <a:off x="1715318" y="476123"/>
          <a:ext cx="4421078" cy="4421078"/>
        </a:xfrm>
        <a:custGeom>
          <a:avLst/>
          <a:gdLst/>
          <a:ahLst/>
          <a:cxnLst/>
          <a:rect l="0" t="0" r="0" b="0"/>
          <a:pathLst>
            <a:path>
              <a:moveTo>
                <a:pt x="4420768" y="2173516"/>
              </a:moveTo>
              <a:arcTo wR="2210539" hR="2210539" stAng="21542420" swAng="1882761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D384A8-62F5-42E3-95DE-C9C193C79C1E}">
      <dsp:nvSpPr>
        <dsp:cNvPr id="0" name=""/>
        <dsp:cNvSpPr/>
      </dsp:nvSpPr>
      <dsp:spPr>
        <a:xfrm>
          <a:off x="4536503" y="3816420"/>
          <a:ext cx="1703527" cy="110729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企業參訪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590557" y="3870474"/>
        <a:ext cx="1595419" cy="999184"/>
      </dsp:txXfrm>
    </dsp:sp>
    <dsp:sp modelId="{5C4CEBF1-D694-4F82-B48D-BB93D19B6B2C}">
      <dsp:nvSpPr>
        <dsp:cNvPr id="0" name=""/>
        <dsp:cNvSpPr/>
      </dsp:nvSpPr>
      <dsp:spPr>
        <a:xfrm>
          <a:off x="1861677" y="476082"/>
          <a:ext cx="4421078" cy="4421078"/>
        </a:xfrm>
        <a:custGeom>
          <a:avLst/>
          <a:gdLst/>
          <a:ahLst/>
          <a:cxnLst/>
          <a:rect l="0" t="0" r="0" b="0"/>
          <a:pathLst>
            <a:path>
              <a:moveTo>
                <a:pt x="2664009" y="4374066"/>
              </a:moveTo>
              <a:arcTo wR="2210539" hR="2210539" stAng="4689739" swAng="170363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848573-54AC-4863-B85F-D02F0A9C35D1}">
      <dsp:nvSpPr>
        <dsp:cNvPr id="0" name=""/>
        <dsp:cNvSpPr/>
      </dsp:nvSpPr>
      <dsp:spPr>
        <a:xfrm>
          <a:off x="1728190" y="3816433"/>
          <a:ext cx="1703527" cy="110729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謝師宴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782244" y="3870487"/>
        <a:ext cx="1595419" cy="999184"/>
      </dsp:txXfrm>
    </dsp:sp>
    <dsp:sp modelId="{BF164758-92C1-435F-8D96-1EBBA136D02D}">
      <dsp:nvSpPr>
        <dsp:cNvPr id="0" name=""/>
        <dsp:cNvSpPr/>
      </dsp:nvSpPr>
      <dsp:spPr>
        <a:xfrm>
          <a:off x="1720847" y="345208"/>
          <a:ext cx="4421078" cy="4421078"/>
        </a:xfrm>
        <a:custGeom>
          <a:avLst/>
          <a:gdLst/>
          <a:ahLst/>
          <a:cxnLst/>
          <a:rect l="0" t="0" r="0" b="0"/>
          <a:pathLst>
            <a:path>
              <a:moveTo>
                <a:pt x="387672" y="3460996"/>
              </a:moveTo>
              <a:arcTo wR="2210539" hR="2210539" stAng="8733031" swAng="1920549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A4C087-17B3-4C38-BC5A-8966C3A39300}">
      <dsp:nvSpPr>
        <dsp:cNvPr id="0" name=""/>
        <dsp:cNvSpPr/>
      </dsp:nvSpPr>
      <dsp:spPr>
        <a:xfrm>
          <a:off x="859424" y="1530158"/>
          <a:ext cx="1934661" cy="110729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不定期出遊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913478" y="1584212"/>
        <a:ext cx="1826553" cy="999184"/>
      </dsp:txXfrm>
    </dsp:sp>
    <dsp:sp modelId="{BCE5AC08-DDD9-429F-AD98-5A7116B2A325}">
      <dsp:nvSpPr>
        <dsp:cNvPr id="0" name=""/>
        <dsp:cNvSpPr/>
      </dsp:nvSpPr>
      <dsp:spPr>
        <a:xfrm>
          <a:off x="1718564" y="556360"/>
          <a:ext cx="4421078" cy="4421078"/>
        </a:xfrm>
        <a:custGeom>
          <a:avLst/>
          <a:gdLst/>
          <a:ahLst/>
          <a:cxnLst/>
          <a:rect l="0" t="0" r="0" b="0"/>
          <a:pathLst>
            <a:path>
              <a:moveTo>
                <a:pt x="385460" y="963314"/>
              </a:moveTo>
              <a:arcTo wR="2210539" hR="2210539" stAng="12860878" swAng="1959599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8D5DE-F45E-4B3B-8F1B-7A150372B3E4}" type="datetimeFigureOut">
              <a:rPr lang="zh-TW" altLang="en-US" smtClean="0"/>
              <a:t>2013/11/19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9E79E-0C1C-4738-A4F8-935AA98AC8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514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27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1200">
                <a:solidFill>
                  <a:srgbClr val="727272"/>
                </a:solidFill>
                <a:latin typeface="Arial" pitchFamily="34" charset="0"/>
                <a:ea typeface="Heiti TC Light"/>
                <a:cs typeface="Heiti TC Light"/>
                <a:sym typeface="Arial" pitchFamily="34" charset="0"/>
              </a:defRPr>
            </a:lvl1pPr>
            <a:lvl2pPr marL="742950" indent="-285750" eaLnBrk="0" hangingPunct="0">
              <a:defRPr kumimoji="1" sz="1200">
                <a:solidFill>
                  <a:srgbClr val="727272"/>
                </a:solidFill>
                <a:latin typeface="Arial" pitchFamily="34" charset="0"/>
                <a:ea typeface="Heiti TC Light"/>
                <a:cs typeface="Heiti TC Light"/>
                <a:sym typeface="Arial" pitchFamily="34" charset="0"/>
              </a:defRPr>
            </a:lvl2pPr>
            <a:lvl3pPr marL="1143000" indent="-228600" eaLnBrk="0" hangingPunct="0">
              <a:defRPr kumimoji="1" sz="1200">
                <a:solidFill>
                  <a:srgbClr val="727272"/>
                </a:solidFill>
                <a:latin typeface="Arial" pitchFamily="34" charset="0"/>
                <a:ea typeface="Heiti TC Light"/>
                <a:cs typeface="Heiti TC Light"/>
                <a:sym typeface="Arial" pitchFamily="34" charset="0"/>
              </a:defRPr>
            </a:lvl3pPr>
            <a:lvl4pPr marL="1600200" indent="-228600" eaLnBrk="0" hangingPunct="0">
              <a:defRPr kumimoji="1" sz="1200">
                <a:solidFill>
                  <a:srgbClr val="727272"/>
                </a:solidFill>
                <a:latin typeface="Arial" pitchFamily="34" charset="0"/>
                <a:ea typeface="Heiti TC Light"/>
                <a:cs typeface="Heiti TC Light"/>
                <a:sym typeface="Arial" pitchFamily="34" charset="0"/>
              </a:defRPr>
            </a:lvl4pPr>
            <a:lvl5pPr marL="2057400" indent="-228600" eaLnBrk="0" hangingPunct="0">
              <a:defRPr kumimoji="1" sz="1200">
                <a:solidFill>
                  <a:srgbClr val="727272"/>
                </a:solidFill>
                <a:latin typeface="Arial" pitchFamily="34" charset="0"/>
                <a:ea typeface="Heiti TC Light"/>
                <a:cs typeface="Heiti TC Light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727272"/>
                </a:solidFill>
                <a:latin typeface="Arial" pitchFamily="34" charset="0"/>
                <a:ea typeface="Heiti TC Light"/>
                <a:cs typeface="Heiti TC Light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727272"/>
                </a:solidFill>
                <a:latin typeface="Arial" pitchFamily="34" charset="0"/>
                <a:ea typeface="Heiti TC Light"/>
                <a:cs typeface="Heiti TC Light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727272"/>
                </a:solidFill>
                <a:latin typeface="Arial" pitchFamily="34" charset="0"/>
                <a:ea typeface="Heiti TC Light"/>
                <a:cs typeface="Heiti TC Light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rgbClr val="727272"/>
                </a:solidFill>
                <a:latin typeface="Arial" pitchFamily="34" charset="0"/>
                <a:ea typeface="Heiti TC Light"/>
                <a:cs typeface="Heiti TC Light"/>
                <a:sym typeface="Arial" pitchFamily="34" charset="0"/>
              </a:defRPr>
            </a:lvl9pPr>
          </a:lstStyle>
          <a:p>
            <a:pPr eaLnBrk="1" hangingPunct="1"/>
            <a:fld id="{2D67F5CF-9BCF-41F9-8386-70D93303457B}" type="slidenum">
              <a:rPr lang="zh-TW" altLang="en-US" smtClean="0"/>
              <a:pPr eaLnBrk="1" hangingPunct="1"/>
              <a:t>1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C04F0-96CA-4620-A850-ED64438F2488}" type="slidenum">
              <a:rPr lang="zh-TW" altLang="en-US" smtClean="0">
                <a:solidFill>
                  <a:prstClr val="black"/>
                </a:solidFill>
              </a:rPr>
              <a:pPr/>
              <a:t>13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49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C04F0-96CA-4620-A850-ED64438F2488}" type="slidenum">
              <a:rPr lang="zh-TW" altLang="en-US" smtClean="0">
                <a:solidFill>
                  <a:prstClr val="black"/>
                </a:solidFill>
              </a:rPr>
              <a:pPr/>
              <a:t>14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27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紅色的字代表</a:t>
            </a:r>
            <a:r>
              <a:rPr lang="en-US" altLang="zh-TW" dirty="0" smtClean="0"/>
              <a:t>…?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5CE097-F5EC-422A-A959-4D671A755F5E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3463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9E79E-0C1C-4738-A4F8-935AA98AC868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316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2999-7B89-4399-9806-4A5EB4FB6F47}" type="datetimeFigureOut">
              <a:rPr lang="zh-TW" altLang="en-US" smtClean="0"/>
              <a:t>2013/11/19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DC6B-E38C-4745-A5F7-9314160E2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180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2999-7B89-4399-9806-4A5EB4FB6F47}" type="datetimeFigureOut">
              <a:rPr lang="zh-TW" altLang="en-US" smtClean="0"/>
              <a:t>2013/11/19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DC6B-E38C-4745-A5F7-9314160E2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972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2999-7B89-4399-9806-4A5EB4FB6F47}" type="datetimeFigureOut">
              <a:rPr lang="zh-TW" altLang="en-US" smtClean="0"/>
              <a:t>2013/11/19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DC6B-E38C-4745-A5F7-9314160E2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8768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B2BF-5EAA-409C-9F33-E39913C72C4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E599-B1CC-4D6E-B0EE-79FAF3908F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04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B2BF-5EAA-409C-9F33-E39913C72C4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E599-B1CC-4D6E-B0EE-79FAF3908F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58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B2BF-5EAA-409C-9F33-E39913C72C4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E599-B1CC-4D6E-B0EE-79FAF3908F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45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B2BF-5EAA-409C-9F33-E39913C72C4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E599-B1CC-4D6E-B0EE-79FAF3908F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00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B2BF-5EAA-409C-9F33-E39913C72C4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E599-B1CC-4D6E-B0EE-79FAF3908F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18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B2BF-5EAA-409C-9F33-E39913C72C4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E599-B1CC-4D6E-B0EE-79FAF3908F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89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B2BF-5EAA-409C-9F33-E39913C72C4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E599-B1CC-4D6E-B0EE-79FAF3908F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30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B2BF-5EAA-409C-9F33-E39913C72C4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E599-B1CC-4D6E-B0EE-79FAF3908F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1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2999-7B89-4399-9806-4A5EB4FB6F47}" type="datetimeFigureOut">
              <a:rPr lang="zh-TW" altLang="en-US" smtClean="0"/>
              <a:t>2013/11/19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DC6B-E38C-4745-A5F7-9314160E2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5819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B2BF-5EAA-409C-9F33-E39913C72C4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E599-B1CC-4D6E-B0EE-79FAF3908F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62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B2BF-5EAA-409C-9F33-E39913C72C4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E599-B1CC-4D6E-B0EE-79FAF3908F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6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B2BF-5EAA-409C-9F33-E39913C72C4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E599-B1CC-4D6E-B0EE-79FAF3908F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5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03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79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12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221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49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23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0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2999-7B89-4399-9806-4A5EB4FB6F47}" type="datetimeFigureOut">
              <a:rPr lang="zh-TW" altLang="en-US" smtClean="0"/>
              <a:t>2013/11/19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DC6B-E38C-4745-A5F7-9314160E2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866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58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38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97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00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7BD5B-8728-4B25-A65B-7F3E0C3946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6707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199D-035E-49D1-AFB7-28BBCBF86C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36D94-B5E9-4AE8-98DF-B16E8AEE7F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01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199D-035E-49D1-AFB7-28BBCBF86C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36D94-B5E9-4AE8-98DF-B16E8AEE7F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087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199D-035E-49D1-AFB7-28BBCBF86C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36D94-B5E9-4AE8-98DF-B16E8AEE7F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84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199D-035E-49D1-AFB7-28BBCBF86C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36D94-B5E9-4AE8-98DF-B16E8AEE7F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50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199D-035E-49D1-AFB7-28BBCBF86C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36D94-B5E9-4AE8-98DF-B16E8AEE7F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16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2999-7B89-4399-9806-4A5EB4FB6F47}" type="datetimeFigureOut">
              <a:rPr lang="zh-TW" altLang="en-US" smtClean="0"/>
              <a:t>2013/11/19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DC6B-E38C-4745-A5F7-9314160E2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4983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199D-035E-49D1-AFB7-28BBCBF86C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36D94-B5E9-4AE8-98DF-B16E8AEE7F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46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199D-035E-49D1-AFB7-28BBCBF86C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36D94-B5E9-4AE8-98DF-B16E8AEE7F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4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199D-035E-49D1-AFB7-28BBCBF86C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36D94-B5E9-4AE8-98DF-B16E8AEE7F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78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199D-035E-49D1-AFB7-28BBCBF86C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36D94-B5E9-4AE8-98DF-B16E8AEE7F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14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199D-035E-49D1-AFB7-28BBCBF86C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36D94-B5E9-4AE8-98DF-B16E8AEE7F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409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F199D-035E-49D1-AFB7-28BBCBF86C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36D94-B5E9-4AE8-98DF-B16E8AEE7F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541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496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99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11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47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2999-7B89-4399-9806-4A5EB4FB6F47}" type="datetimeFigureOut">
              <a:rPr lang="zh-TW" altLang="en-US" smtClean="0"/>
              <a:t>2013/11/19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DC6B-E38C-4745-A5F7-9314160E2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95198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8801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28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99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9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05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536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27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2999-7B89-4399-9806-4A5EB4FB6F47}" type="datetimeFigureOut">
              <a:rPr lang="zh-TW" altLang="en-US" smtClean="0"/>
              <a:t>2013/11/19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DC6B-E38C-4745-A5F7-9314160E2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2848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2999-7B89-4399-9806-4A5EB4FB6F47}" type="datetimeFigureOut">
              <a:rPr lang="zh-TW" altLang="en-US" smtClean="0"/>
              <a:t>2013/11/19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DC6B-E38C-4745-A5F7-9314160E2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260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2999-7B89-4399-9806-4A5EB4FB6F47}" type="datetimeFigureOut">
              <a:rPr lang="zh-TW" altLang="en-US" smtClean="0"/>
              <a:t>2013/11/19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DC6B-E38C-4745-A5F7-9314160E2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762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92999-7B89-4399-9806-4A5EB4FB6F47}" type="datetimeFigureOut">
              <a:rPr lang="zh-TW" altLang="en-US" smtClean="0"/>
              <a:t>2013/11/19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DC6B-E38C-4745-A5F7-9314160E2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4575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92999-7B89-4399-9806-4A5EB4FB6F47}" type="datetimeFigureOut">
              <a:rPr lang="zh-TW" altLang="en-US" smtClean="0"/>
              <a:t>2013/11/19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5DC6B-E38C-4745-A5F7-9314160E2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285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8B2BF-5EAA-409C-9F33-E39913C72C4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CE599-B1CC-4D6E-B0EE-79FAF3908F8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4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F199D-035E-49D1-AFB7-28BBCBF86C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36D94-B5E9-4AE8-98DF-B16E8AEE7FF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60D-DDA9-4B5E-B711-F298D069808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2013/11/19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BA28B-D6C9-4F7F-A3D0-3107A847A41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4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04.com.tw/jb/104i/JobWageList/list?type=2&amp;sid=2011002000&amp;cat=jobother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104.com.tw/jb/104i/JobWageList/list?type=2&amp;sid=2011002000&amp;cat=jobother" TargetMode="Externa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xam.ndhu.edu.tw/files/40-1096-2366.php" TargetMode="Externa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xam.ndhu.edu.tw/files/14-1096-60968,r2365-1.php" TargetMode="External"/><Relationship Id="rId13" Type="http://schemas.microsoft.com/office/2007/relationships/diagramDrawing" Target="../diagrams/drawing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2.xml"/><Relationship Id="rId11" Type="http://schemas.openxmlformats.org/officeDocument/2006/relationships/diagramQuickStyle" Target="../diagrams/quickStyle3.xml"/><Relationship Id="rId5" Type="http://schemas.openxmlformats.org/officeDocument/2006/relationships/diagramQuickStyle" Target="../diagrams/quickStyle2.xml"/><Relationship Id="rId10" Type="http://schemas.openxmlformats.org/officeDocument/2006/relationships/diagramLayout" Target="../diagrams/layout3.xml"/><Relationship Id="rId4" Type="http://schemas.openxmlformats.org/officeDocument/2006/relationships/diagramLayout" Target="../diagrams/layout2.xml"/><Relationship Id="rId9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jpeg"/><Relationship Id="rId11" Type="http://schemas.openxmlformats.org/officeDocument/2006/relationships/image" Target="../media/image37.jpeg"/><Relationship Id="rId5" Type="http://schemas.openxmlformats.org/officeDocument/2006/relationships/image" Target="../media/image32.png"/><Relationship Id="rId10" Type="http://schemas.microsoft.com/office/2007/relationships/hdphoto" Target="../media/hdphoto4.wdp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5.wdp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5" Type="http://schemas.openxmlformats.org/officeDocument/2006/relationships/image" Target="../media/image62.jpe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hyperlink" Target="http://www.gslm.ndhu.edu.tw/bin/home.php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 descr="http://cell.moe.edu.tw/School/imgRead.ashx?schlid=2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25" y="233363"/>
            <a:ext cx="3414712" cy="295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1"/>
          <p:cNvSpPr>
            <a:spLocks/>
          </p:cNvSpPr>
          <p:nvPr/>
        </p:nvSpPr>
        <p:spPr bwMode="auto">
          <a:xfrm>
            <a:off x="282575" y="939800"/>
            <a:ext cx="2463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altLang="zh-TW" sz="1400" dirty="0">
                <a:solidFill>
                  <a:srgbClr val="1F497D"/>
                </a:solidFill>
                <a:latin typeface="微軟正黑體" pitchFamily="34" charset="-120"/>
                <a:ea typeface="微軟正黑體" pitchFamily="34" charset="-120"/>
                <a:sym typeface="Helvetica Neue UltraLight"/>
              </a:rPr>
              <a:t>keep </a:t>
            </a:r>
            <a:r>
              <a:rPr lang="en-US" altLang="zh-TW" sz="1400" dirty="0" smtClean="0">
                <a:solidFill>
                  <a:srgbClr val="1F497D"/>
                </a:solidFill>
                <a:latin typeface="微軟正黑體" pitchFamily="34" charset="-120"/>
                <a:ea typeface="微軟正黑體" pitchFamily="34" charset="-120"/>
                <a:sym typeface="Helvetica Neue UltraLight"/>
              </a:rPr>
              <a:t>Walking</a:t>
            </a:r>
            <a:endParaRPr lang="en-US" altLang="zh-TW" sz="1400" dirty="0">
              <a:solidFill>
                <a:srgbClr val="1F497D"/>
              </a:solidFill>
              <a:latin typeface="微軟正黑體" pitchFamily="34" charset="-120"/>
              <a:ea typeface="微軟正黑體" pitchFamily="34" charset="-120"/>
              <a:sym typeface="Helvetica Neue UltraLight"/>
            </a:endParaRPr>
          </a:p>
          <a:p>
            <a:r>
              <a:rPr lang="zh-TW" altLang="en-US" sz="1600" b="1" dirty="0">
                <a:solidFill>
                  <a:srgbClr val="1F497D"/>
                </a:solidFill>
                <a:latin typeface="微軟正黑體" pitchFamily="34" charset="-120"/>
                <a:ea typeface="微軟正黑體" pitchFamily="34" charset="-120"/>
                <a:sym typeface="Heiti TC Light"/>
              </a:rPr>
              <a:t>因為堅持，所以成功</a:t>
            </a:r>
          </a:p>
        </p:txBody>
      </p:sp>
      <p:pic>
        <p:nvPicPr>
          <p:cNvPr id="14339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670425"/>
            <a:ext cx="37147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3"/>
          <p:cNvSpPr>
            <a:spLocks/>
          </p:cNvSpPr>
          <p:nvPr/>
        </p:nvSpPr>
        <p:spPr bwMode="auto">
          <a:xfrm>
            <a:off x="146050" y="3789363"/>
            <a:ext cx="8832850" cy="863600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600" tIns="101600" rIns="101600" bIns="101600"/>
          <a:lstStyle/>
          <a:p>
            <a:pPr algn="ctr"/>
            <a:r>
              <a:rPr lang="zh-TW" altLang="en-US" sz="4000" b="1">
                <a:solidFill>
                  <a:srgbClr val="272421"/>
                </a:solidFill>
                <a:latin typeface="微軟正黑體" pitchFamily="34" charset="-120"/>
                <a:ea typeface="微軟正黑體" pitchFamily="34" charset="-120"/>
                <a:sym typeface="Heiti TC Light"/>
              </a:rPr>
              <a:t>國立東華大學 運籌管理研究所</a:t>
            </a:r>
          </a:p>
        </p:txBody>
      </p:sp>
      <p:pic>
        <p:nvPicPr>
          <p:cNvPr id="14342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554163"/>
            <a:ext cx="881856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670425"/>
            <a:ext cx="12795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4670425"/>
            <a:ext cx="2852737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50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" y="902623"/>
            <a:ext cx="9001000" cy="5550713"/>
          </a:xfrm>
          <a:prstGeom prst="rect">
            <a:avLst/>
          </a:prstGeom>
        </p:spPr>
      </p:pic>
      <p:pic>
        <p:nvPicPr>
          <p:cNvPr id="1026" name="Picture 2" descr="D:\download\DSC06698_clipped_rev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0" t="22042" r="22235"/>
          <a:stretch/>
        </p:blipFill>
        <p:spPr bwMode="auto">
          <a:xfrm>
            <a:off x="5580112" y="1305810"/>
            <a:ext cx="2723258" cy="559720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11560" y="548680"/>
            <a:ext cx="345638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zh-TW" altLang="en-US" sz="40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ea typeface="微軟正黑體" pitchFamily="34" charset="-120"/>
              </a:rPr>
              <a:t>褚志鵬 老師</a:t>
            </a:r>
          </a:p>
        </p:txBody>
      </p:sp>
      <p:sp>
        <p:nvSpPr>
          <p:cNvPr id="4" name="矩形 3"/>
          <p:cNvSpPr/>
          <p:nvPr/>
        </p:nvSpPr>
        <p:spPr>
          <a:xfrm>
            <a:off x="1043608" y="1256566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KaiTi" panose="02010609060101010101" pitchFamily="49" charset="-122"/>
                <a:ea typeface="KaiTi" panose="02010609060101010101" pitchFamily="49" charset="-122"/>
                <a:cs typeface="Arial Unicode MS" panose="020B0604020202020204" pitchFamily="34" charset="-120"/>
              </a:rPr>
              <a:t>Dr. </a:t>
            </a:r>
            <a:r>
              <a:rPr lang="en-US" altLang="zh-TW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KaiTi" panose="02010609060101010101" pitchFamily="49" charset="-122"/>
                <a:ea typeface="KaiTi" panose="02010609060101010101" pitchFamily="49" charset="-122"/>
                <a:cs typeface="Arial Unicode MS" panose="020B0604020202020204" pitchFamily="34" charset="-120"/>
              </a:rPr>
              <a:t>Chih-Peng</a:t>
            </a:r>
            <a:r>
              <a:rPr lang="en-US" altLang="zh-TW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KaiTi" panose="02010609060101010101" pitchFamily="49" charset="-122"/>
                <a:ea typeface="KaiTi" panose="02010609060101010101" pitchFamily="49" charset="-122"/>
                <a:cs typeface="Arial Unicode MS" panose="020B0604020202020204" pitchFamily="34" charset="-120"/>
              </a:rPr>
              <a:t> Chu</a:t>
            </a:r>
            <a:endParaRPr lang="zh-TW" altLang="zh-TW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KaiTi" panose="02010609060101010101" pitchFamily="49" charset="-122"/>
              <a:ea typeface="KaiTi" panose="02010609060101010101" pitchFamily="49" charset="-122"/>
              <a:cs typeface="Arial Unicode MS" panose="020B060402020202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7584" y="2132856"/>
            <a:ext cx="5040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美國</a:t>
            </a: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史丹福</a:t>
            </a:r>
            <a:r>
              <a:rPr lang="zh-TW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大學</a:t>
            </a: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lang="en-US" altLang="zh-TW" sz="2400" dirty="0">
              <a:solidFill>
                <a:prstClr val="black">
                  <a:lumMod val="50000"/>
                  <a:lumOff val="50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   工程經濟與作業研究</a:t>
            </a:r>
            <a:r>
              <a:rPr lang="zh-TW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博士</a:t>
            </a:r>
          </a:p>
        </p:txBody>
      </p:sp>
      <p:sp>
        <p:nvSpPr>
          <p:cNvPr id="8" name="矩形 7"/>
          <p:cNvSpPr/>
          <p:nvPr/>
        </p:nvSpPr>
        <p:spPr>
          <a:xfrm>
            <a:off x="827584" y="3384517"/>
            <a:ext cx="352839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prstClr val="white">
                    <a:lumMod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研究專長</a:t>
            </a:r>
            <a:r>
              <a:rPr lang="en-US" altLang="zh-TW" sz="2400" dirty="0">
                <a:solidFill>
                  <a:prstClr val="white">
                    <a:lumMod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prstClr val="white">
                    <a:lumMod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zh-TW" altLang="zh-TW" sz="2000" dirty="0">
                <a:solidFill>
                  <a:prstClr val="white">
                    <a:lumMod val="50000"/>
                  </a:prst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網際網路經濟與策略</a:t>
            </a:r>
            <a:endParaRPr lang="en-US" altLang="zh-TW" sz="2000" dirty="0">
              <a:solidFill>
                <a:prstClr val="white">
                  <a:lumMod val="50000"/>
                </a:prst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white">
                    <a:lumMod val="50000"/>
                  </a:prst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zh-TW" altLang="zh-TW" sz="2000" dirty="0">
                <a:solidFill>
                  <a:prstClr val="white">
                    <a:lumMod val="50000"/>
                  </a:prst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運輸經濟與管理</a:t>
            </a:r>
          </a:p>
        </p:txBody>
      </p:sp>
    </p:spTree>
    <p:extLst>
      <p:ext uri="{BB962C8B-B14F-4D97-AF65-F5344CB8AC3E}">
        <p14:creationId xmlns:p14="http://schemas.microsoft.com/office/powerpoint/2010/main" val="390691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" y="902623"/>
            <a:ext cx="9001000" cy="5550713"/>
          </a:xfrm>
          <a:prstGeom prst="rect">
            <a:avLst/>
          </a:prstGeom>
        </p:spPr>
      </p:pic>
      <p:pic>
        <p:nvPicPr>
          <p:cNvPr id="3074" name="Picture 2" descr="D:\download\DSC06708_clipped_rev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 t="24460" r="40709"/>
          <a:stretch/>
        </p:blipFill>
        <p:spPr bwMode="auto">
          <a:xfrm>
            <a:off x="539552" y="1713853"/>
            <a:ext cx="2520280" cy="516128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024411" y="575470"/>
            <a:ext cx="345638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zh-TW" altLang="en-US" sz="40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ea typeface="微軟正黑體" pitchFamily="34" charset="-120"/>
              </a:rPr>
              <a:t>溫日華 老師</a:t>
            </a:r>
          </a:p>
        </p:txBody>
      </p:sp>
      <p:sp>
        <p:nvSpPr>
          <p:cNvPr id="5" name="矩形 4"/>
          <p:cNvSpPr/>
          <p:nvPr/>
        </p:nvSpPr>
        <p:spPr>
          <a:xfrm>
            <a:off x="3600475" y="1256565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KaiTi" panose="02010609060101010101" pitchFamily="49" charset="-122"/>
                <a:ea typeface="KaiTi" panose="02010609060101010101" pitchFamily="49" charset="-122"/>
                <a:cs typeface="Arial Unicode MS" panose="020B0604020202020204" pitchFamily="34" charset="-120"/>
              </a:rPr>
              <a:t>Dr. </a:t>
            </a:r>
            <a:r>
              <a:rPr lang="en-US" altLang="zh-TW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KaiTi" panose="02010609060101010101" pitchFamily="49" charset="-122"/>
                <a:ea typeface="KaiTi" panose="02010609060101010101" pitchFamily="49" charset="-122"/>
                <a:cs typeface="Arial Unicode MS" panose="020B0604020202020204" pitchFamily="34" charset="-120"/>
              </a:rPr>
              <a:t>Yat-Wah</a:t>
            </a:r>
            <a:r>
              <a:rPr lang="en-US" altLang="zh-TW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KaiTi" panose="02010609060101010101" pitchFamily="49" charset="-122"/>
                <a:ea typeface="KaiTi" panose="02010609060101010101" pitchFamily="49" charset="-122"/>
                <a:cs typeface="Arial Unicode MS" panose="020B0604020202020204" pitchFamily="34" charset="-120"/>
              </a:rPr>
              <a:t> Wan</a:t>
            </a:r>
            <a:endParaRPr lang="zh-TW" altLang="zh-TW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KaiTi" panose="02010609060101010101" pitchFamily="49" charset="-122"/>
              <a:ea typeface="KaiTi" panose="02010609060101010101" pitchFamily="49" charset="-122"/>
              <a:cs typeface="Arial Unicode MS" panose="020B060402020202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03848" y="2060848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美國</a:t>
            </a: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加州</a:t>
            </a:r>
            <a:r>
              <a:rPr lang="zh-TW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大學</a:t>
            </a: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柏克萊分校 </a:t>
            </a:r>
            <a:endParaRPr lang="en-US" altLang="zh-TW" sz="2400" dirty="0">
              <a:solidFill>
                <a:prstClr val="black">
                  <a:lumMod val="50000"/>
                  <a:lumOff val="50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                   </a:t>
            </a: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作業研究學</a:t>
            </a:r>
            <a:r>
              <a:rPr lang="zh-TW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博士</a:t>
            </a:r>
          </a:p>
        </p:txBody>
      </p:sp>
      <p:sp>
        <p:nvSpPr>
          <p:cNvPr id="7" name="矩形 6"/>
          <p:cNvSpPr/>
          <p:nvPr/>
        </p:nvSpPr>
        <p:spPr>
          <a:xfrm>
            <a:off x="3177952" y="3356992"/>
            <a:ext cx="2160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研究專長</a:t>
            </a:r>
            <a:r>
              <a:rPr lang="en-US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: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   </a:t>
            </a: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物流管理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   隨機過程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   作業研究</a:t>
            </a:r>
            <a:endParaRPr lang="zh-TW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014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" y="902623"/>
            <a:ext cx="9001000" cy="5550713"/>
          </a:xfrm>
          <a:prstGeom prst="rect">
            <a:avLst/>
          </a:prstGeom>
        </p:spPr>
      </p:pic>
      <p:pic>
        <p:nvPicPr>
          <p:cNvPr id="2050" name="Picture 2" descr="D:\download\DSC06701_clipped_rev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t="7025" r="30173"/>
          <a:stretch/>
        </p:blipFill>
        <p:spPr bwMode="auto">
          <a:xfrm>
            <a:off x="5364087" y="1988840"/>
            <a:ext cx="3403359" cy="486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11560" y="548680"/>
            <a:ext cx="345638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zh-TW" altLang="en-US" sz="40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ea typeface="微軟正黑體" pitchFamily="34" charset="-120"/>
              </a:rPr>
              <a:t>吳政翰 老師</a:t>
            </a:r>
          </a:p>
        </p:txBody>
      </p:sp>
      <p:sp>
        <p:nvSpPr>
          <p:cNvPr id="5" name="矩形 4"/>
          <p:cNvSpPr/>
          <p:nvPr/>
        </p:nvSpPr>
        <p:spPr>
          <a:xfrm>
            <a:off x="1043608" y="1256566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KaiTi" panose="02010609060101010101" pitchFamily="49" charset="-122"/>
                <a:ea typeface="KaiTi" panose="02010609060101010101" pitchFamily="49" charset="-122"/>
                <a:cs typeface="Arial Unicode MS" panose="020B0604020202020204" pitchFamily="34" charset="-120"/>
              </a:rPr>
              <a:t>Dr. Gen-</a:t>
            </a:r>
            <a:r>
              <a:rPr lang="en-US" altLang="zh-TW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KaiTi" panose="02010609060101010101" pitchFamily="49" charset="-122"/>
                <a:ea typeface="KaiTi" panose="02010609060101010101" pitchFamily="49" charset="-122"/>
                <a:cs typeface="Arial Unicode MS" panose="020B0604020202020204" pitchFamily="34" charset="-120"/>
              </a:rPr>
              <a:t>han</a:t>
            </a:r>
            <a:r>
              <a:rPr lang="en-US" altLang="zh-TW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KaiTi" panose="02010609060101010101" pitchFamily="49" charset="-122"/>
                <a:ea typeface="KaiTi" panose="02010609060101010101" pitchFamily="49" charset="-122"/>
                <a:cs typeface="Arial Unicode MS" panose="020B0604020202020204" pitchFamily="34" charset="-120"/>
              </a:rPr>
              <a:t> Wu</a:t>
            </a:r>
            <a:endParaRPr lang="zh-TW" altLang="zh-TW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KaiTi" panose="02010609060101010101" pitchFamily="49" charset="-122"/>
              <a:ea typeface="KaiTi" panose="02010609060101010101" pitchFamily="49" charset="-122"/>
              <a:cs typeface="Arial Unicode MS" panose="020B060402020202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5199" y="1998345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美國</a:t>
            </a: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賓州州立</a:t>
            </a:r>
            <a:r>
              <a:rPr lang="zh-TW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大學</a:t>
            </a: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lang="en-US" altLang="zh-TW" sz="2400" dirty="0">
              <a:solidFill>
                <a:prstClr val="black">
                  <a:lumMod val="50000"/>
                  <a:lumOff val="50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     工業工程與作業研究</a:t>
            </a:r>
            <a:r>
              <a:rPr lang="zh-TW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博士</a:t>
            </a:r>
          </a:p>
        </p:txBody>
      </p:sp>
      <p:sp>
        <p:nvSpPr>
          <p:cNvPr id="7" name="矩形 6"/>
          <p:cNvSpPr/>
          <p:nvPr/>
        </p:nvSpPr>
        <p:spPr>
          <a:xfrm>
            <a:off x="775199" y="3247985"/>
            <a:ext cx="39604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研究專長</a:t>
            </a:r>
            <a:r>
              <a:rPr lang="en-US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: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</a:t>
            </a:r>
            <a:r>
              <a:rPr lang="zh-TW" altLang="zh-TW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網路最佳化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生產計劃與排程 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啟發式演算法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</a:t>
            </a:r>
            <a:r>
              <a:rPr lang="zh-TW" altLang="zh-TW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作業研究應用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zh-TW" sz="2400" dirty="0">
              <a:solidFill>
                <a:prstClr val="black">
                  <a:lumMod val="50000"/>
                  <a:lumOff val="50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058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" y="902623"/>
            <a:ext cx="9001000" cy="5550713"/>
          </a:xfrm>
          <a:prstGeom prst="rect">
            <a:avLst/>
          </a:prstGeom>
        </p:spPr>
      </p:pic>
      <p:pic>
        <p:nvPicPr>
          <p:cNvPr id="1026" name="Picture 2" descr="https://fbcdn-sphotos-h-a.akamaihd.net/hphotos-ak-prn2/v/1379082_10151895566950831_210354389_n.jpg?oh=f3d968166b4c2823a11ec4cf1a0a284a&amp;oe=524EEE5C&amp;__gda__=1380921697_0a5b9b14eade9b11aaf09e43ca65872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0" r="67451" b="11387"/>
          <a:stretch/>
        </p:blipFill>
        <p:spPr bwMode="auto">
          <a:xfrm>
            <a:off x="4556" y="2182138"/>
            <a:ext cx="2263187" cy="467586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843808" y="2762419"/>
            <a:ext cx="280831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研究專長</a:t>
            </a:r>
            <a:r>
              <a:rPr lang="en-US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</a:t>
            </a:r>
            <a:r>
              <a:rPr lang="zh-TW" altLang="zh-TW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供應鏈運輸管理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</a:t>
            </a:r>
            <a:r>
              <a:rPr lang="zh-TW" altLang="zh-TW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綠色運籌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</a:t>
            </a:r>
            <a:r>
              <a:rPr lang="zh-TW" altLang="zh-TW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網路最佳化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</a:t>
            </a:r>
            <a:r>
              <a:rPr lang="zh-TW" altLang="zh-TW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作業研究應用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</a:t>
            </a:r>
            <a:r>
              <a:rPr lang="zh-TW" altLang="zh-TW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運籌系統模擬</a:t>
            </a:r>
          </a:p>
        </p:txBody>
      </p:sp>
      <p:sp>
        <p:nvSpPr>
          <p:cNvPr id="4" name="矩形 3"/>
          <p:cNvSpPr/>
          <p:nvPr/>
        </p:nvSpPr>
        <p:spPr>
          <a:xfrm>
            <a:off x="2627784" y="548680"/>
            <a:ext cx="345638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zh-TW" altLang="en-US" sz="40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ea typeface="微軟正黑體" pitchFamily="34" charset="-120"/>
              </a:rPr>
              <a:t>陳正杰 老師</a:t>
            </a:r>
          </a:p>
        </p:txBody>
      </p:sp>
      <p:sp>
        <p:nvSpPr>
          <p:cNvPr id="3" name="矩形 2"/>
          <p:cNvSpPr/>
          <p:nvPr/>
        </p:nvSpPr>
        <p:spPr>
          <a:xfrm>
            <a:off x="2339752" y="1852342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美國馬里蘭大學</a:t>
            </a: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zh-TW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土木工程所運輸組博士</a:t>
            </a:r>
          </a:p>
        </p:txBody>
      </p:sp>
      <p:sp>
        <p:nvSpPr>
          <p:cNvPr id="6" name="矩形 5"/>
          <p:cNvSpPr/>
          <p:nvPr/>
        </p:nvSpPr>
        <p:spPr>
          <a:xfrm>
            <a:off x="3779912" y="1153518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KaiTi" panose="02010609060101010101" pitchFamily="49" charset="-122"/>
                <a:ea typeface="KaiTi" panose="02010609060101010101" pitchFamily="49" charset="-122"/>
                <a:cs typeface="Arial Unicode MS" panose="020B0604020202020204" pitchFamily="34" charset="-120"/>
              </a:rPr>
              <a:t>Dr. Frank Chen</a:t>
            </a:r>
            <a:endParaRPr lang="zh-TW" altLang="zh-TW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KaiTi" panose="02010609060101010101" pitchFamily="49" charset="-122"/>
              <a:ea typeface="KaiTi" panose="02010609060101010101" pitchFamily="49" charset="-122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096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907905"/>
            <a:ext cx="9001000" cy="555071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5566" y="4162578"/>
            <a:ext cx="345638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zh-TW" altLang="en-US" sz="40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ea typeface="微軟正黑體" pitchFamily="34" charset="-120"/>
              </a:rPr>
              <a:t>王淑娟 老師</a:t>
            </a:r>
          </a:p>
        </p:txBody>
      </p:sp>
      <p:sp>
        <p:nvSpPr>
          <p:cNvPr id="6" name="矩形 5"/>
          <p:cNvSpPr/>
          <p:nvPr/>
        </p:nvSpPr>
        <p:spPr>
          <a:xfrm>
            <a:off x="3908598" y="4162578"/>
            <a:ext cx="3315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香港中文</a:t>
            </a:r>
            <a:r>
              <a:rPr lang="zh-TW" altLang="zh-TW" sz="28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大學</a:t>
            </a:r>
            <a:r>
              <a:rPr lang="zh-TW" altLang="en-US" sz="28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lang="en-US" altLang="zh-TW" sz="2800" dirty="0" smtClean="0">
              <a:solidFill>
                <a:prstClr val="black">
                  <a:lumMod val="50000"/>
                  <a:lumOff val="50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zh-TW" alt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   工商</a:t>
            </a:r>
            <a:r>
              <a:rPr lang="zh-TW" altLang="en-US" sz="28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管理</a:t>
            </a:r>
            <a:r>
              <a:rPr lang="zh-TW" altLang="zh-TW" sz="28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博士</a:t>
            </a:r>
          </a:p>
        </p:txBody>
      </p:sp>
      <p:sp>
        <p:nvSpPr>
          <p:cNvPr id="8" name="矩形 7"/>
          <p:cNvSpPr/>
          <p:nvPr/>
        </p:nvSpPr>
        <p:spPr>
          <a:xfrm>
            <a:off x="636637" y="9302867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研究專長</a:t>
            </a:r>
            <a:r>
              <a:rPr lang="en-US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: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電子商務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創業與組織創新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決策模式與方法</a:t>
            </a:r>
            <a:endParaRPr lang="zh-TW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8296" y="4878660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KaiTi" panose="02010609060101010101" pitchFamily="49" charset="-122"/>
                <a:ea typeface="KaiTi" panose="02010609060101010101" pitchFamily="49" charset="-122"/>
                <a:cs typeface="Arial Unicode MS" panose="020B0604020202020204" pitchFamily="34" charset="-120"/>
              </a:rPr>
              <a:t>Dr. Sophia Wang</a:t>
            </a:r>
            <a:endParaRPr lang="zh-TW" altLang="zh-TW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KaiTi" panose="02010609060101010101" pitchFamily="49" charset="-122"/>
              <a:ea typeface="KaiTi" panose="02010609060101010101" pitchFamily="49" charset="-122"/>
              <a:cs typeface="Arial Unicode MS" panose="020B060402020202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920134"/>
            <a:ext cx="345638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zh-TW" altLang="en-US" sz="40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ea typeface="微軟正黑體" pitchFamily="34" charset="-120"/>
              </a:rPr>
              <a:t>黃郁文 老師</a:t>
            </a:r>
          </a:p>
        </p:txBody>
      </p:sp>
      <p:sp>
        <p:nvSpPr>
          <p:cNvPr id="12" name="矩形 11"/>
          <p:cNvSpPr/>
          <p:nvPr/>
        </p:nvSpPr>
        <p:spPr>
          <a:xfrm>
            <a:off x="3920802" y="907905"/>
            <a:ext cx="3708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zh-TW" sz="28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美國</a:t>
            </a:r>
            <a:r>
              <a:rPr lang="zh-TW" altLang="en-US" sz="28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密西根</a:t>
            </a:r>
            <a:r>
              <a:rPr lang="zh-TW" altLang="zh-TW" sz="28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大學</a:t>
            </a:r>
            <a:r>
              <a:rPr lang="zh-TW" altLang="en-US" sz="28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lang="en-US" altLang="zh-TW" sz="2800" dirty="0" smtClean="0">
              <a:solidFill>
                <a:prstClr val="black">
                  <a:lumMod val="50000"/>
                  <a:lumOff val="50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zh-TW" alt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      工業</a:t>
            </a:r>
            <a:r>
              <a:rPr lang="zh-TW" altLang="en-US" sz="28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工程</a:t>
            </a:r>
            <a:r>
              <a:rPr lang="zh-TW" altLang="zh-TW" sz="28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博士</a:t>
            </a:r>
          </a:p>
        </p:txBody>
      </p:sp>
      <p:sp>
        <p:nvSpPr>
          <p:cNvPr id="13" name="矩形 12"/>
          <p:cNvSpPr/>
          <p:nvPr/>
        </p:nvSpPr>
        <p:spPr>
          <a:xfrm>
            <a:off x="4083124" y="1937423"/>
            <a:ext cx="2160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研究專長</a:t>
            </a:r>
            <a:r>
              <a:rPr lang="en-US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: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 </a:t>
            </a: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物流管理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 系統分析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 生產管理</a:t>
            </a:r>
            <a:endParaRPr lang="zh-TW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79834" y="1581449"/>
            <a:ext cx="3328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KaiTi" panose="02010609060101010101" pitchFamily="49" charset="-122"/>
                <a:ea typeface="KaiTi" panose="02010609060101010101" pitchFamily="49" charset="-122"/>
                <a:cs typeface="Arial Unicode MS" panose="020B0604020202020204" pitchFamily="34" charset="-120"/>
              </a:rPr>
              <a:t>Dr. </a:t>
            </a:r>
            <a:r>
              <a:rPr lang="en-US" altLang="zh-TW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KaiTi" panose="02010609060101010101" pitchFamily="49" charset="-122"/>
                <a:ea typeface="KaiTi" panose="02010609060101010101" pitchFamily="49" charset="-122"/>
                <a:cs typeface="Arial Unicode MS" panose="020B0604020202020204" pitchFamily="34" charset="-120"/>
              </a:rPr>
              <a:t>Juh</a:t>
            </a:r>
            <a:r>
              <a:rPr lang="en-US" altLang="zh-TW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KaiTi" panose="02010609060101010101" pitchFamily="49" charset="-122"/>
                <a:ea typeface="KaiTi" panose="02010609060101010101" pitchFamily="49" charset="-122"/>
                <a:cs typeface="Arial Unicode MS" panose="020B0604020202020204" pitchFamily="34" charset="-120"/>
              </a:rPr>
              <a:t>-Wen Hwang</a:t>
            </a:r>
            <a:endParaRPr lang="zh-TW" altLang="zh-TW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KaiTi" panose="02010609060101010101" pitchFamily="49" charset="-122"/>
              <a:ea typeface="KaiTi" panose="02010609060101010101" pitchFamily="49" charset="-122"/>
              <a:cs typeface="Arial Unicode MS" panose="020B060402020202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56459" y="5229200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研究專長</a:t>
            </a:r>
            <a:r>
              <a:rPr lang="en-US" altLang="zh-TW" sz="240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: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電子商務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創業與組織創新</a:t>
            </a:r>
            <a:endParaRPr lang="en-US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決策模式與方法</a:t>
            </a:r>
            <a:endParaRPr lang="zh-TW" altLang="zh-TW" sz="2000" dirty="0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73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運籌所特色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課程修習</a:t>
            </a:r>
          </a:p>
          <a:p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簡報訓練</a:t>
            </a:r>
          </a:p>
          <a:p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語文訓練</a:t>
            </a:r>
          </a:p>
          <a:p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專題演講</a:t>
            </a:r>
          </a:p>
          <a:p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企業參訪</a:t>
            </a:r>
            <a:endParaRPr lang="zh-TW" altLang="en-US" u="sng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2699792" y="1556792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數理推導能力</a:t>
            </a:r>
          </a:p>
          <a:p>
            <a:pPr>
              <a:defRPr/>
            </a:pPr>
            <a:r>
              <a:rPr lang="zh-TW" altLang="en-US" b="0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邏輯分析能力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5516563"/>
            <a:ext cx="3312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0" lang="zh-TW" altLang="en-US" sz="320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高師生</a:t>
            </a:r>
            <a:r>
              <a:rPr kumimoji="0" lang="zh-TW" altLang="en-US" sz="3200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比 </a:t>
            </a:r>
            <a:r>
              <a:rPr kumimoji="0" lang="en-US" altLang="zh-TW" sz="3200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3200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約</a:t>
            </a:r>
            <a:r>
              <a:rPr kumimoji="0" lang="en-US" altLang="zh-TW" sz="3200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1:2)</a:t>
            </a:r>
            <a:endParaRPr kumimoji="0" lang="zh-TW" altLang="en-US" sz="3200" dirty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 descr="http://newsforchinese.com/laozhong/wp-content/uploads/2011/11/b_125464226096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42" b="92154" l="23000" r="93167">
                        <a14:foregroundMark x1="47000" y1="44407" x2="47000" y2="44407"/>
                        <a14:foregroundMark x1="34000" y1="87312" x2="34000" y2="87312"/>
                        <a14:foregroundMark x1="32167" y1="87813" x2="32167" y2="87813"/>
                        <a14:foregroundMark x1="32333" y1="44073" x2="32333" y2="44073"/>
                        <a14:foregroundMark x1="33833" y1="44574" x2="33833" y2="44574"/>
                        <a14:foregroundMark x1="35500" y1="44908" x2="35500" y2="44908"/>
                        <a14:foregroundMark x1="37333" y1="44908" x2="37333" y2="44908"/>
                        <a14:foregroundMark x1="39000" y1="44407" x2="39000" y2="44407"/>
                        <a14:foregroundMark x1="27667" y1="44574" x2="27667" y2="44574"/>
                        <a14:foregroundMark x1="29667" y1="44407" x2="29667" y2="44407"/>
                        <a14:foregroundMark x1="59333" y1="87312" x2="59333" y2="87312"/>
                        <a14:foregroundMark x1="35500" y1="86144" x2="35500" y2="86144"/>
                        <a14:foregroundMark x1="37167" y1="85476" x2="37167" y2="85476"/>
                        <a14:foregroundMark x1="38667" y1="84975" x2="38667" y2="84975"/>
                        <a14:foregroundMark x1="30000" y1="88147" x2="30000" y2="88147"/>
                        <a14:backgroundMark x1="41333" y1="41569" x2="41333" y2="41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356324" cy="33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4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歷年學生背景</a:t>
            </a:r>
          </a:p>
        </p:txBody>
      </p:sp>
      <p:graphicFrame>
        <p:nvGraphicFramePr>
          <p:cNvPr id="24744" name="Group 16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2891555"/>
              </p:ext>
            </p:extLst>
          </p:nvPr>
        </p:nvGraphicFramePr>
        <p:xfrm>
          <a:off x="323528" y="1772816"/>
          <a:ext cx="8229598" cy="3992880"/>
        </p:xfrm>
        <a:graphic>
          <a:graphicData uri="http://schemas.openxmlformats.org/drawingml/2006/table">
            <a:tbl>
              <a:tblPr/>
              <a:tblGrid>
                <a:gridCol w="2088232"/>
                <a:gridCol w="648072"/>
                <a:gridCol w="648072"/>
                <a:gridCol w="720080"/>
                <a:gridCol w="792088"/>
                <a:gridCol w="792088"/>
                <a:gridCol w="792088"/>
                <a:gridCol w="911353"/>
                <a:gridCol w="837525"/>
              </a:tblGrid>
              <a:tr h="382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系所名稱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96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97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98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99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100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101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學級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102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學級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小計</a:t>
                      </a:r>
                      <a:endParaRPr kumimoji="1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應數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數學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統計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20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工工</a:t>
                      </a: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工管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企管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國企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國貿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經管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財金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經濟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11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運輸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資管</a:t>
                      </a: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資工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5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會計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保險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傳管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財稅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4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化工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環工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公衛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3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中文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幼教系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</a:t>
                      </a: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2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小計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88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7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404813"/>
            <a:ext cx="8250238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59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國立東華大學管理</a:t>
            </a:r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學院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/>
            </a:r>
            <a:b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</a:b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運籌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管理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研究所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畢業生的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出路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altLang="zh-TW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—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以最近三屆</a:t>
            </a:r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（</a:t>
            </a:r>
            <a:r>
              <a:rPr lang="en-US" altLang="zh-TW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2010-2012</a:t>
            </a:r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）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畢業在工作的</a:t>
            </a:r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二十九位學生</a:t>
            </a:r>
            <a:endParaRPr lang="en-US" altLang="zh-TW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762000" y="1798638"/>
          <a:ext cx="7505700" cy="4542196"/>
        </p:xfrm>
        <a:graphic>
          <a:graphicData uri="http://schemas.openxmlformats.org/drawingml/2006/table">
            <a:tbl>
              <a:tblPr/>
              <a:tblGrid>
                <a:gridCol w="2387600"/>
                <a:gridCol w="2663825"/>
                <a:gridCol w="2454275"/>
              </a:tblGrid>
              <a:tr h="274570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產業</a:t>
                      </a:r>
                      <a:endParaRPr kumimoji="0" lang="zh-TW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0638" marR="50638" marT="0" marB="0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公司</a:t>
                      </a:r>
                      <a:r>
                        <a:rPr kumimoji="0" lang="en-US" altLang="zh-TW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#</a:t>
                      </a:r>
                      <a:endParaRPr kumimoji="0" lang="zh-TW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0638" marR="50638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銜、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職務</a:t>
                      </a:r>
                    </a:p>
                  </a:txBody>
                  <a:tcPr marL="50638" marR="50638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26933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光電產業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0638" marR="50638" marT="0" marB="0" anchor="ctr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新日光能源、中華映管、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群創光電</a:t>
                      </a:r>
                      <a:r>
                        <a:rPr kumimoji="0" lang="en-AU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(2)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0638" marR="50638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物料管理師</a:t>
                      </a: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；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工程師：生產管理、作業研究</a:t>
                      </a:r>
                    </a:p>
                  </a:txBody>
                  <a:tcPr marL="50638" marR="50638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13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半導體製造業</a:t>
                      </a:r>
                    </a:p>
                  </a:txBody>
                  <a:tcPr marL="50638" marR="50638" marT="0" marB="0" anchor="ctr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同欣電子、</a:t>
                      </a: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力成科技</a:t>
                      </a: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</a:t>
                      </a: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京元電子</a:t>
                      </a:r>
                    </a:p>
                  </a:txBody>
                  <a:tcPr marL="50638" marR="50638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管理師：生產管理</a:t>
                      </a:r>
                      <a:r>
                        <a:rPr kumimoji="0" lang="en-AU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; 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產線主任：生產管理</a:t>
                      </a: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；</a:t>
                      </a: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生管工程師</a:t>
                      </a:r>
                    </a:p>
                  </a:txBody>
                  <a:tcPr marL="50638" marR="50638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13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消費性電子產業</a:t>
                      </a:r>
                    </a:p>
                  </a:txBody>
                  <a:tcPr marL="50638" marR="50638" marT="0" marB="0" anchor="ctr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華碩電腦</a:t>
                      </a:r>
                      <a:r>
                        <a:rPr kumimoji="0" lang="en-AU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(3) </a:t>
                      </a: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、光寶科技</a:t>
                      </a: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台灣國際航電</a:t>
                      </a:r>
                    </a:p>
                  </a:txBody>
                  <a:tcPr marL="50638" marR="50638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工程師：專案管理</a:t>
                      </a: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；</a:t>
                      </a: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管理師：供應商管理</a:t>
                      </a: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；</a:t>
                      </a: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工業工程師</a:t>
                      </a:r>
                      <a:r>
                        <a:rPr kumimoji="0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； </a:t>
                      </a: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物料管理</a:t>
                      </a:r>
                    </a:p>
                  </a:txBody>
                  <a:tcPr marL="50638" marR="50638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38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綠能科技產業</a:t>
                      </a:r>
                    </a:p>
                  </a:txBody>
                  <a:tcPr marL="50638" marR="50638" marT="0" marB="0" anchor="ctr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英穩達科技</a:t>
                      </a:r>
                      <a:r>
                        <a:rPr kumimoji="0" lang="en-AU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(2)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0638" marR="50638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生管工程師</a:t>
                      </a:r>
                    </a:p>
                  </a:txBody>
                  <a:tcPr marL="50638" marR="50638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13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傳統產業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0638" marR="50638" marT="0" marB="0" anchor="ctr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捷安特、寶成工業、宏遠興業、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阿克蘇諾貝爾塗料、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康源醫療設備</a:t>
                      </a:r>
                    </a:p>
                  </a:txBody>
                  <a:tcPr marL="50638" marR="50638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物料管理、採購與物管、生產管理、成品倉管理、生管專員</a:t>
                      </a:r>
                    </a:p>
                  </a:txBody>
                  <a:tcPr marL="50638" marR="50638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933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物流、倉儲、海運業</a:t>
                      </a:r>
                    </a:p>
                  </a:txBody>
                  <a:tcPr marL="50638" marR="50638" marT="0" marB="0" anchor="ctr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欣榮物流、永儲、長榮海運、</a:t>
                      </a: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萬海航運</a:t>
                      </a:r>
                    </a:p>
                  </a:txBody>
                  <a:tcPr marL="50638" marR="50638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客戶服務、航班場務管理、</a:t>
                      </a: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貨櫃運籌管理</a:t>
                      </a:r>
                    </a:p>
                  </a:txBody>
                  <a:tcPr marL="50638" marR="50638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38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資訊服務業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0638" marR="50638" marT="0" marB="0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資策會</a:t>
                      </a:r>
                    </a:p>
                  </a:txBody>
                  <a:tcPr marL="50638" marR="50638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資訊技術助理</a:t>
                      </a:r>
                    </a:p>
                  </a:txBody>
                  <a:tcPr marL="50638" marR="50638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38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金融服務業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0638" marR="50638" marT="0" marB="0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國泰世華商業銀行</a:t>
                      </a:r>
                    </a:p>
                  </a:txBody>
                  <a:tcPr marL="50638" marR="50638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企業融資貸款、產險保險</a:t>
                      </a:r>
                    </a:p>
                  </a:txBody>
                  <a:tcPr marL="50638" marR="50638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38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工商顧問服務業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0638" marR="50638" marT="0" marB="0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台灣應用管理顧問</a:t>
                      </a:r>
                    </a:p>
                  </a:txBody>
                  <a:tcPr marL="50638" marR="50638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SAP</a:t>
                      </a: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系統顧問</a:t>
                      </a:r>
                    </a:p>
                  </a:txBody>
                  <a:tcPr marL="50638" marR="50638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38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營建及不動產業</a:t>
                      </a:r>
                      <a:endParaRPr kumimoji="0" lang="zh-TW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0638" marR="50638" marT="0" marB="0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櫻州工程</a:t>
                      </a:r>
                    </a:p>
                  </a:txBody>
                  <a:tcPr marL="50638" marR="50638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會計</a:t>
                      </a:r>
                    </a:p>
                  </a:txBody>
                  <a:tcPr marL="50638" marR="50638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38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教育事業</a:t>
                      </a:r>
                    </a:p>
                  </a:txBody>
                  <a:tcPr marL="50638" marR="50638" marT="0" marB="0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國立東華大學</a:t>
                      </a:r>
                    </a:p>
                  </a:txBody>
                  <a:tcPr marL="50638" marR="50638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行政助理</a:t>
                      </a:r>
                    </a:p>
                  </a:txBody>
                  <a:tcPr marL="50638" marR="50638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38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學生</a:t>
                      </a:r>
                    </a:p>
                  </a:txBody>
                  <a:tcPr marL="50638" marR="50638" marT="0" marB="0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台灣大學商學研究所</a:t>
                      </a:r>
                    </a:p>
                  </a:txBody>
                  <a:tcPr marL="50638" marR="50638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8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4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sz="2000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40000"/>
                        </a:spcBef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40000"/>
                        </a:spcBef>
                        <a:spcAft>
                          <a:spcPct val="0"/>
                        </a:spcAft>
                        <a:buSzPct val="75000"/>
                        <a:buFont typeface="Wingdings 2" pitchFamily="18" charset="2"/>
                        <a:defRPr kumimoji="1" b="1">
                          <a:solidFill>
                            <a:schemeClr val="accent2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博士生</a:t>
                      </a:r>
                    </a:p>
                  </a:txBody>
                  <a:tcPr marL="50638" marR="50638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762000" y="6459538"/>
            <a:ext cx="4064000" cy="2762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200" b="1" baseline="300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# </a:t>
            </a:r>
            <a:r>
              <a:rPr lang="zh-TW" altLang="en-US" sz="1200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公司後括號內數字為運籌所畢業生在該公司服務的人數</a:t>
            </a:r>
          </a:p>
        </p:txBody>
      </p:sp>
    </p:spTree>
    <p:extLst>
      <p:ext uri="{BB962C8B-B14F-4D97-AF65-F5344CB8AC3E}">
        <p14:creationId xmlns:p14="http://schemas.microsoft.com/office/powerpoint/2010/main" val="31324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9237" y="98794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畢業出路</a:t>
            </a:r>
            <a:r>
              <a:rPr lang="en-US" altLang="zh-TW" dirty="0" smtClean="0"/>
              <a:t>-</a:t>
            </a:r>
            <a:r>
              <a:rPr lang="zh-TW" altLang="en-US" dirty="0" smtClean="0"/>
              <a:t>工作概觀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5D0EABBB-AC7D-4C52-9F5F-DF69260949B2}" type="slidenum">
              <a:rPr lang="en-US" altLang="zh-TW" smtClean="0"/>
              <a:pPr>
                <a:defRPr/>
              </a:pPr>
              <a:t>19</a:t>
            </a:fld>
            <a:endParaRPr lang="en-US" altLang="zh-TW" dirty="0"/>
          </a:p>
        </p:txBody>
      </p:sp>
      <p:sp>
        <p:nvSpPr>
          <p:cNvPr id="5" name="橢圓 4"/>
          <p:cNvSpPr/>
          <p:nvPr/>
        </p:nvSpPr>
        <p:spPr>
          <a:xfrm>
            <a:off x="376880" y="1482811"/>
            <a:ext cx="4127157" cy="3200400"/>
          </a:xfrm>
          <a:prstGeom prst="ellipse">
            <a:avLst/>
          </a:prstGeom>
          <a:solidFill>
            <a:srgbClr val="DCF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zh-TW" altLang="en-US" sz="2800" dirty="0" smtClean="0">
                <a:solidFill>
                  <a:srgbClr val="FF0000"/>
                </a:solidFill>
              </a:rPr>
              <a:t>生管 </a:t>
            </a:r>
            <a:r>
              <a:rPr lang="en-US" altLang="zh-TW" sz="2800" dirty="0" smtClean="0">
                <a:solidFill>
                  <a:srgbClr val="FF0000"/>
                </a:solidFill>
              </a:rPr>
              <a:t>  </a:t>
            </a:r>
            <a:r>
              <a:rPr lang="zh-TW" altLang="en-US" sz="2800" dirty="0" smtClean="0">
                <a:solidFill>
                  <a:srgbClr val="FF0000"/>
                </a:solidFill>
              </a:rPr>
              <a:t>物管</a:t>
            </a:r>
            <a:r>
              <a:rPr lang="en-US" altLang="zh-TW" sz="2800" dirty="0">
                <a:solidFill>
                  <a:srgbClr val="FF0000"/>
                </a:solidFill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</a:rPr>
              <a:t>  </a:t>
            </a:r>
            <a:r>
              <a:rPr lang="zh-TW" altLang="en-US" sz="2800" dirty="0" smtClean="0">
                <a:solidFill>
                  <a:srgbClr val="FF0000"/>
                </a:solidFill>
              </a:rPr>
              <a:t>製造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zh-TW" altLang="en-US" sz="2800" dirty="0" smtClean="0">
                <a:solidFill>
                  <a:srgbClr val="FF0000"/>
                </a:solidFill>
              </a:rPr>
              <a:t>專案</a:t>
            </a:r>
            <a:r>
              <a:rPr lang="en-US" altLang="zh-TW" sz="2800" dirty="0">
                <a:solidFill>
                  <a:srgbClr val="FF0000"/>
                </a:solidFill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</a:rPr>
              <a:t>  </a:t>
            </a:r>
            <a:r>
              <a:rPr lang="zh-TW" altLang="en-US" sz="2800" dirty="0" smtClean="0">
                <a:solidFill>
                  <a:srgbClr val="FF0000"/>
                </a:solidFill>
              </a:rPr>
              <a:t>採購</a:t>
            </a:r>
            <a:r>
              <a:rPr lang="en-US" altLang="zh-TW" sz="2800" dirty="0" smtClean="0">
                <a:solidFill>
                  <a:srgbClr val="FF0000"/>
                </a:solidFill>
              </a:rPr>
              <a:t>   </a:t>
            </a:r>
            <a:r>
              <a:rPr lang="zh-TW" altLang="en-US" sz="2800" dirty="0" smtClean="0">
                <a:solidFill>
                  <a:srgbClr val="FF0000"/>
                </a:solidFill>
              </a:rPr>
              <a:t>企劃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zh-TW" altLang="en-US" sz="2800" dirty="0" smtClean="0">
                <a:solidFill>
                  <a:srgbClr val="FF0000"/>
                </a:solidFill>
              </a:rPr>
              <a:t>品質</a:t>
            </a:r>
            <a:r>
              <a:rPr lang="en-US" altLang="zh-TW" sz="2800" dirty="0">
                <a:solidFill>
                  <a:srgbClr val="FF0000"/>
                </a:solidFill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</a:rPr>
              <a:t>  </a:t>
            </a:r>
            <a:r>
              <a:rPr lang="zh-TW" altLang="en-US" sz="2800" dirty="0" smtClean="0">
                <a:solidFill>
                  <a:srgbClr val="FF0000"/>
                </a:solidFill>
              </a:rPr>
              <a:t>工工</a:t>
            </a:r>
            <a:r>
              <a:rPr lang="en-US" altLang="zh-TW" sz="2800" dirty="0">
                <a:solidFill>
                  <a:srgbClr val="FF0000"/>
                </a:solidFill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</a:rPr>
              <a:t>  </a:t>
            </a:r>
            <a:r>
              <a:rPr lang="zh-TW" altLang="en-US" sz="2800" dirty="0" smtClean="0">
                <a:solidFill>
                  <a:srgbClr val="FF0000"/>
                </a:solidFill>
              </a:rPr>
              <a:t>業務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algn="ctr"/>
            <a:endParaRPr lang="en-US" altLang="zh-TW" dirty="0" smtClean="0"/>
          </a:p>
        </p:txBody>
      </p:sp>
      <p:sp>
        <p:nvSpPr>
          <p:cNvPr id="6" name="橢圓 5"/>
          <p:cNvSpPr/>
          <p:nvPr/>
        </p:nvSpPr>
        <p:spPr>
          <a:xfrm>
            <a:off x="4880919" y="1482811"/>
            <a:ext cx="3694670" cy="2977977"/>
          </a:xfrm>
          <a:prstGeom prst="ellipse">
            <a:avLst/>
          </a:prstGeom>
          <a:solidFill>
            <a:srgbClr val="F8FF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供應鏈</a:t>
            </a:r>
            <a:r>
              <a:rPr lang="zh-TW" altLang="en-US" dirty="0" smtClean="0">
                <a:solidFill>
                  <a:srgbClr val="FF0000"/>
                </a:solidFill>
              </a:rPr>
              <a:t>專員   倉儲專員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dirty="0">
                <a:solidFill>
                  <a:srgbClr val="FF0000"/>
                </a:solidFill>
              </a:rPr>
              <a:t>物流</a:t>
            </a:r>
            <a:r>
              <a:rPr lang="zh-TW" altLang="en-US" dirty="0" smtClean="0">
                <a:solidFill>
                  <a:srgbClr val="FF0000"/>
                </a:solidFill>
              </a:rPr>
              <a:t>人員   貨車調度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碼頭調度   運籌管理師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工程顧問   企劃人員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dirty="0">
                <a:solidFill>
                  <a:srgbClr val="FF0000"/>
                </a:solidFill>
              </a:rPr>
              <a:t>採購</a:t>
            </a:r>
            <a:r>
              <a:rPr lang="zh-TW" altLang="en-US" dirty="0" smtClean="0">
                <a:solidFill>
                  <a:srgbClr val="FF0000"/>
                </a:solidFill>
              </a:rPr>
              <a:t>專員   門市主管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dirty="0">
                <a:solidFill>
                  <a:srgbClr val="FF0000"/>
                </a:solidFill>
              </a:rPr>
              <a:t>儲備</a:t>
            </a:r>
            <a:r>
              <a:rPr lang="zh-TW" altLang="en-US" dirty="0" smtClean="0">
                <a:solidFill>
                  <a:srgbClr val="FF0000"/>
                </a:solidFill>
              </a:rPr>
              <a:t>幹部   公務人員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99253" y="4003589"/>
            <a:ext cx="3015050" cy="2817340"/>
          </a:xfrm>
          <a:prstGeom prst="ellipse">
            <a:avLst/>
          </a:prstGeom>
          <a:solidFill>
            <a:srgbClr val="CE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 smtClean="0">
                <a:solidFill>
                  <a:srgbClr val="FF0000"/>
                </a:solidFill>
              </a:rPr>
              <a:t>程式設計</a:t>
            </a:r>
            <a:endParaRPr lang="en-US" altLang="zh-TW" sz="22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TW" sz="2200" dirty="0" smtClean="0">
                <a:solidFill>
                  <a:srgbClr val="FF0000"/>
                </a:solidFill>
              </a:rPr>
              <a:t>ERP </a:t>
            </a:r>
          </a:p>
          <a:p>
            <a:pPr algn="ctr"/>
            <a:r>
              <a:rPr lang="en-US" altLang="zh-TW" sz="2200" dirty="0" smtClean="0">
                <a:solidFill>
                  <a:srgbClr val="FF0000"/>
                </a:solidFill>
              </a:rPr>
              <a:t>SCM</a:t>
            </a:r>
          </a:p>
          <a:p>
            <a:pPr algn="ctr"/>
            <a:r>
              <a:rPr lang="en-US" altLang="zh-TW" sz="2200" dirty="0" smtClean="0">
                <a:solidFill>
                  <a:srgbClr val="FF0000"/>
                </a:solidFill>
              </a:rPr>
              <a:t>CRM</a:t>
            </a:r>
            <a:endParaRPr lang="zh-TW" altLang="en-US" sz="22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81663" y="1241794"/>
            <a:ext cx="171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製造產業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513172" y="1241794"/>
            <a:ext cx="2430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運輸物流產業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558746" y="6223569"/>
            <a:ext cx="2644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資訊服務產業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76881" y="3842951"/>
            <a:ext cx="830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出路涵蓋括</a:t>
            </a:r>
            <a:r>
              <a:rPr lang="zh-TW" alt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工業</a:t>
            </a:r>
            <a:r>
              <a:rPr lang="zh-TW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管理</a:t>
            </a:r>
            <a:r>
              <a:rPr lang="en-US" altLang="zh-TW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</a:t>
            </a:r>
            <a:r>
              <a:rPr lang="zh-TW" alt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運輸管理</a:t>
            </a:r>
            <a:r>
              <a:rPr lang="en-US" altLang="zh-TW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</a:t>
            </a:r>
            <a:r>
              <a:rPr lang="zh-TW" alt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資訊管理專長的</a:t>
            </a:r>
            <a:r>
              <a:rPr lang="zh-TW" alt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出路</a:t>
            </a:r>
            <a:endParaRPr lang="en-US" altLang="zh-TW" sz="28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802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5832475" cy="877887"/>
          </a:xfrm>
        </p:spPr>
        <p:txBody>
          <a:bodyPr/>
          <a:lstStyle/>
          <a:p>
            <a:r>
              <a:rPr lang="zh-TW" altLang="en-US" b="1" dirty="0" smtClean="0"/>
              <a:t>知名</a:t>
            </a:r>
            <a:r>
              <a:rPr lang="zh-TW" altLang="en-US" b="1" dirty="0"/>
              <a:t>公司</a:t>
            </a:r>
            <a:endParaRPr lang="zh-TW" altLang="en-US" b="1" dirty="0" smtClean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4380772"/>
              </p:ext>
            </p:extLst>
          </p:nvPr>
        </p:nvGraphicFramePr>
        <p:xfrm>
          <a:off x="123825" y="2060575"/>
          <a:ext cx="8912225" cy="29257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3175"/>
                <a:gridCol w="1273175"/>
                <a:gridCol w="1273175"/>
                <a:gridCol w="1273175"/>
                <a:gridCol w="1011659"/>
                <a:gridCol w="1534691"/>
                <a:gridCol w="1273175"/>
              </a:tblGrid>
              <a:tr h="422932">
                <a:tc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 err="1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利豐</a:t>
                      </a:r>
                      <a:endParaRPr lang="zh-TW" altLang="zh-TW" sz="1800" b="1" kern="1200" dirty="0" smtClean="0"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台積電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沃爾瑪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亞馬遜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鴻海</a:t>
                      </a: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富士康</a:t>
                      </a: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)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台灣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2846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產品</a:t>
                      </a: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/</a:t>
                      </a:r>
                      <a:r>
                        <a:rPr lang="zh-TW" altLang="en-US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類別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消費產品出口貿易</a:t>
                      </a: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u="none" kern="1200" dirty="0" err="1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晶圓代工</a:t>
                      </a:r>
                      <a:endParaRPr lang="zh-TW" altLang="en-US" sz="1800" b="1" u="none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u="none" kern="1200" dirty="0" err="1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折扣店</a:t>
                      </a:r>
                      <a:r>
                        <a:rPr lang="zh-TW" altLang="zh-TW" sz="1800" b="1" u="none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、</a:t>
                      </a:r>
                      <a:r>
                        <a:rPr lang="en-US" altLang="zh-TW" sz="1800" b="1" u="none" kern="1200" dirty="0" err="1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超級市場</a:t>
                      </a:r>
                      <a:endParaRPr lang="zh-TW" altLang="zh-TW" sz="1800" b="1" u="none" kern="1200" dirty="0" smtClean="0"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u="none" kern="1200" dirty="0" err="1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線上零售</a:t>
                      </a:r>
                      <a:endParaRPr lang="zh-TW" altLang="zh-TW" sz="1800" b="1" u="none" kern="1200" dirty="0" smtClean="0"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電子產品、電子零件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電子、電腦、工業零組件</a:t>
                      </a: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9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u="none" kern="1200" dirty="0" err="1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年營業額</a:t>
                      </a:r>
                      <a:endParaRPr lang="en-US" altLang="zh-TW" sz="1800" b="1" u="none" kern="1200" dirty="0" smtClean="0"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(</a:t>
                      </a:r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美元</a:t>
                      </a: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)</a:t>
                      </a:r>
                      <a:endParaRPr lang="zh-TW" altLang="en-US" sz="1800" b="1" dirty="0" smtClean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200</a:t>
                      </a:r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億</a:t>
                      </a:r>
                      <a:endParaRPr lang="en-US" altLang="zh-TW" sz="1800" b="1" kern="1200" dirty="0" smtClean="0"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(2011)</a:t>
                      </a:r>
                      <a:endParaRPr lang="zh-TW" altLang="zh-TW" sz="1800" b="1" kern="1200" dirty="0" smtClean="0"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139.8</a:t>
                      </a:r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億</a:t>
                      </a: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(2010)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4469.50</a:t>
                      </a:r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億</a:t>
                      </a: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</a:t>
                      </a:r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(2012)</a:t>
                      </a:r>
                      <a:endParaRPr lang="zh-TW" altLang="en-US" sz="1800" b="1" dirty="0" smtClean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610.9</a:t>
                      </a:r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億</a:t>
                      </a:r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(2012)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1155.7</a:t>
                      </a:r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億</a:t>
                      </a:r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(2011)</a:t>
                      </a:r>
                      <a:endParaRPr lang="zh-TW" altLang="en-US" sz="1800" b="1" dirty="0" smtClean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4660.54</a:t>
                      </a:r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億</a:t>
                      </a:r>
                      <a:endParaRPr lang="en-US" altLang="zh-TW" sz="1800" b="1" kern="1200" dirty="0" smtClean="0"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pPr algn="ctr"/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(2012)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9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u="none" kern="1200" dirty="0" err="1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稅後盈餘</a:t>
                      </a:r>
                      <a:endParaRPr lang="en-US" altLang="zh-TW" sz="1800" b="1" u="none" kern="1200" dirty="0" smtClean="0"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(</a:t>
                      </a:r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美元</a:t>
                      </a: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)</a:t>
                      </a:r>
                      <a:endParaRPr lang="zh-TW" altLang="en-US" sz="1800" b="1" dirty="0" smtClean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6.81</a:t>
                      </a:r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億</a:t>
                      </a: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(2011)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55.52</a:t>
                      </a:r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億</a:t>
                      </a: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(2010)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157</a:t>
                      </a:r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億</a:t>
                      </a: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</a:t>
                      </a:r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(2012)</a:t>
                      </a:r>
                      <a:endParaRPr lang="zh-TW" altLang="en-US" sz="1800" b="1" dirty="0" smtClean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-0.39</a:t>
                      </a: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億 </a:t>
                      </a:r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(2012)</a:t>
                      </a:r>
                      <a:endParaRPr lang="zh-TW" altLang="en-US" sz="1800" b="1" dirty="0" smtClean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27.3</a:t>
                      </a:r>
                      <a:r>
                        <a:rPr lang="zh-TW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億</a:t>
                      </a:r>
                      <a:r>
                        <a:rPr lang="en-US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zh-TW" sz="1800" b="1" kern="1200" dirty="0" smtClean="0"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(2011)</a:t>
                      </a:r>
                      <a:endParaRPr lang="zh-TW" altLang="en-US" sz="1800" b="1" dirty="0" smtClean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00206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---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0" marR="9143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83" name="投影片編號版面配置區 2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F129409F-7410-454E-AB43-7D04513C75BA}" type="slidenum">
              <a:rPr lang="en-US" altLang="zh-TW" sz="1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2</a:t>
            </a:fld>
            <a:endParaRPr lang="en-US" altLang="zh-TW" sz="18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82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2" y="548680"/>
            <a:ext cx="7992888" cy="553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圓角矩形 2"/>
          <p:cNvSpPr/>
          <p:nvPr/>
        </p:nvSpPr>
        <p:spPr bwMode="auto">
          <a:xfrm>
            <a:off x="2123728" y="4304564"/>
            <a:ext cx="5250734" cy="42058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716455" y="6014256"/>
            <a:ext cx="6497700" cy="808992"/>
            <a:chOff x="1131086" y="5013176"/>
            <a:chExt cx="6497700" cy="808992"/>
          </a:xfrm>
        </p:grpSpPr>
        <p:sp>
          <p:nvSpPr>
            <p:cNvPr id="5" name="矩形 4"/>
            <p:cNvSpPr/>
            <p:nvPr/>
          </p:nvSpPr>
          <p:spPr>
            <a:xfrm>
              <a:off x="1139013" y="5298948"/>
              <a:ext cx="648977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400" dirty="0">
                  <a:hlinkClick r:id="rId3"/>
                </a:rPr>
                <a:t>http://www.104.com.tw/jb/104i/JobWageList/list?type=2&amp;sid=2011002000&amp;cat=jobother</a:t>
              </a:r>
              <a:endParaRPr lang="zh-TW" altLang="en-US" sz="14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1131086" y="5013176"/>
              <a:ext cx="32528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400" dirty="0"/>
                <a:t>節錄自</a:t>
              </a:r>
              <a:r>
                <a:rPr lang="en-US" altLang="zh-TW" sz="1400" dirty="0"/>
                <a:t>104</a:t>
              </a:r>
              <a:r>
                <a:rPr lang="zh-TW" altLang="en-US" sz="1400" dirty="0"/>
                <a:t>人力銀行薪資情報</a:t>
              </a:r>
              <a:r>
                <a:rPr lang="en-US" altLang="zh-TW" sz="1400" dirty="0" smtClean="0"/>
                <a:t>20120805</a:t>
              </a:r>
              <a:endParaRPr lang="en-US" altLang="zh-TW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55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群組 5"/>
          <p:cNvGrpSpPr>
            <a:grpSpLocks/>
          </p:cNvGrpSpPr>
          <p:nvPr/>
        </p:nvGrpSpPr>
        <p:grpSpPr bwMode="auto">
          <a:xfrm>
            <a:off x="611188" y="5861050"/>
            <a:ext cx="6497637" cy="808038"/>
            <a:chOff x="1131086" y="5013176"/>
            <a:chExt cx="6497700" cy="808992"/>
          </a:xfrm>
        </p:grpSpPr>
        <p:sp>
          <p:nvSpPr>
            <p:cNvPr id="10246" name="矩形 2"/>
            <p:cNvSpPr>
              <a:spLocks noChangeArrowheads="1"/>
            </p:cNvSpPr>
            <p:nvPr/>
          </p:nvSpPr>
          <p:spPr bwMode="auto">
            <a:xfrm>
              <a:off x="1139013" y="5298948"/>
              <a:ext cx="648977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TW" sz="1400">
                  <a:hlinkClick r:id="rId2"/>
                </a:rPr>
                <a:t>http://www.104.com.tw/jb/104i/JobWageList/list?type=2&amp;sid=2011002000&amp;cat=jobother</a:t>
              </a:r>
              <a:endParaRPr lang="zh-TW" altLang="en-US" sz="1400"/>
            </a:p>
          </p:txBody>
        </p:sp>
        <p:sp>
          <p:nvSpPr>
            <p:cNvPr id="10247" name="矩形 4"/>
            <p:cNvSpPr>
              <a:spLocks noChangeArrowheads="1"/>
            </p:cNvSpPr>
            <p:nvPr/>
          </p:nvSpPr>
          <p:spPr bwMode="auto">
            <a:xfrm>
              <a:off x="1131086" y="5013176"/>
              <a:ext cx="325281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TW" altLang="en-US" sz="1400"/>
                <a:t>節錄自</a:t>
              </a:r>
              <a:r>
                <a:rPr lang="en-US" altLang="zh-TW" sz="1400"/>
                <a:t>104</a:t>
              </a:r>
              <a:r>
                <a:rPr lang="zh-TW" altLang="en-US" sz="1400"/>
                <a:t>人力銀行薪資情報</a:t>
              </a:r>
              <a:r>
                <a:rPr lang="en-US" altLang="zh-TW" sz="1400"/>
                <a:t>20120701</a:t>
              </a:r>
            </a:p>
          </p:txBody>
        </p:sp>
      </p:grpSp>
      <p:grpSp>
        <p:nvGrpSpPr>
          <p:cNvPr id="10243" name="群組 10"/>
          <p:cNvGrpSpPr>
            <a:grpSpLocks/>
          </p:cNvGrpSpPr>
          <p:nvPr/>
        </p:nvGrpSpPr>
        <p:grpSpPr bwMode="auto">
          <a:xfrm>
            <a:off x="539750" y="333375"/>
            <a:ext cx="7920038" cy="5399088"/>
            <a:chOff x="529226" y="321612"/>
            <a:chExt cx="7920000" cy="5400000"/>
          </a:xfrm>
        </p:grpSpPr>
        <p:pic>
          <p:nvPicPr>
            <p:cNvPr id="10244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7" t="11008" r="33842" b="33769"/>
            <a:stretch>
              <a:fillRect/>
            </a:stretch>
          </p:blipFill>
          <p:spPr bwMode="auto">
            <a:xfrm>
              <a:off x="529226" y="321612"/>
              <a:ext cx="7920000" cy="54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45" name="圓角矩形 9"/>
            <p:cNvSpPr>
              <a:spLocks noChangeArrowheads="1"/>
            </p:cNvSpPr>
            <p:nvPr/>
          </p:nvSpPr>
          <p:spPr bwMode="auto">
            <a:xfrm>
              <a:off x="1907704" y="4569484"/>
              <a:ext cx="5300406" cy="432048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103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>
          <a:xfrm>
            <a:off x="539552" y="1412776"/>
            <a:ext cx="7831631" cy="2880320"/>
          </a:xfrm>
          <a:prstGeom prst="roundRect">
            <a:avLst>
              <a:gd name="adj" fmla="val 1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4365104"/>
            <a:ext cx="7272808" cy="15841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註</a:t>
            </a:r>
            <a:r>
              <a:rPr lang="en-US" altLang="zh-TW" sz="1500" b="1" dirty="0" smtClean="0"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招生名額會因推甄人數而有所增減。</a:t>
            </a:r>
            <a:endParaRPr lang="en-US" altLang="zh-TW" sz="15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筆試最新消息公佈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微軟正黑體" pitchFamily="34" charset="-120"/>
                <a:ea typeface="微軟正黑體" pitchFamily="34" charset="-120"/>
                <a:hlinkClick r:id="rId2"/>
              </a:rPr>
              <a:t>http</a:t>
            </a:r>
            <a:r>
              <a:rPr lang="en-US" altLang="zh-TW" sz="1800" dirty="0">
                <a:latin typeface="微軟正黑體" pitchFamily="34" charset="-120"/>
                <a:ea typeface="微軟正黑體" pitchFamily="34" charset="-120"/>
                <a:hlinkClick r:id="rId2"/>
              </a:rPr>
              <a:t>://</a:t>
            </a:r>
            <a:r>
              <a:rPr lang="en-US" altLang="zh-TW" sz="1800" dirty="0" smtClean="0">
                <a:latin typeface="微軟正黑體" pitchFamily="34" charset="-120"/>
                <a:ea typeface="微軟正黑體" pitchFamily="34" charset="-120"/>
                <a:hlinkClick r:id="rId2"/>
              </a:rPr>
              <a:t>www.exam.ndhu.edu.tw/files/40-1096-2366.php</a:t>
            </a:r>
            <a:endParaRPr lang="en-US" altLang="zh-TW" sz="1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18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zh-TW" altLang="en-US" sz="1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7646" y="188641"/>
            <a:ext cx="5544616" cy="864096"/>
          </a:xfrm>
          <a:prstGeom prst="rect">
            <a:avLst/>
          </a:prstGeom>
          <a:solidFill>
            <a:srgbClr val="FF9999"/>
          </a:soli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筆試招生</a:t>
            </a:r>
            <a:endParaRPr lang="en-US" altLang="zh-TW" sz="4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372590"/>
              </p:ext>
            </p:extLst>
          </p:nvPr>
        </p:nvGraphicFramePr>
        <p:xfrm>
          <a:off x="710951" y="1572776"/>
          <a:ext cx="723528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230"/>
                <a:gridCol w="1012265"/>
                <a:gridCol w="1502472"/>
                <a:gridCol w="1584176"/>
                <a:gridCol w="1296143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選考組別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甲組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乙組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41722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招生名額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六名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八名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417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評分方式及佔分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微軟正黑體" pitchFamily="34" charset="-120"/>
                          <a:ea typeface="微軟正黑體" pitchFamily="34" charset="-120"/>
                        </a:rPr>
                        <a:t>100%</a:t>
                      </a:r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筆試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latin typeface="微軟正黑體" pitchFamily="34" charset="-120"/>
                          <a:ea typeface="微軟正黑體" pitchFamily="34" charset="-120"/>
                        </a:rPr>
                        <a:t>100%</a:t>
                      </a:r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筆試</a:t>
                      </a:r>
                    </a:p>
                  </a:txBody>
                  <a:tcPr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41722">
                <a:tc rowSpan="6"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筆試科目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經濟學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科選</a:t>
                      </a:r>
                      <a:r>
                        <a:rPr lang="en-US" altLang="zh-TW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科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作業研究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科選</a:t>
                      </a:r>
                      <a:r>
                        <a:rPr lang="en-US" altLang="zh-TW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科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生產管理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06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管理學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714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微積分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440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統計學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4237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itchFamily="34" charset="-120"/>
                          <a:ea typeface="微軟正黑體" pitchFamily="34" charset="-120"/>
                        </a:rPr>
                        <a:t>計算機概論</a:t>
                      </a:r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453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564739"/>
              </p:ext>
            </p:extLst>
          </p:nvPr>
        </p:nvGraphicFramePr>
        <p:xfrm>
          <a:off x="251520" y="1812305"/>
          <a:ext cx="8712968" cy="1976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>
          <a:xfrm>
            <a:off x="-108520" y="188641"/>
            <a:ext cx="5544616" cy="864096"/>
          </a:xfrm>
          <a:prstGeom prst="rect">
            <a:avLst/>
          </a:prstGeom>
          <a:solidFill>
            <a:srgbClr val="FF9999"/>
          </a:soli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推甄招生日程</a:t>
            </a:r>
            <a:endParaRPr lang="en-US" altLang="zh-TW" sz="4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5536" y="1196752"/>
            <a:ext cx="67687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招生簡章：（全文下載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-PDF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檔）</a:t>
            </a:r>
            <a:br>
              <a:rPr lang="zh-TW" altLang="en-US" b="1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hlinkClick r:id="rId8"/>
              </a:rPr>
              <a:t>http://www.exam.ndhu.edu.tw/files/14-1096-60968,r2365-1.php</a:t>
            </a:r>
            <a:endParaRPr lang="en-US" altLang="zh-TW" sz="1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8700" y="4219142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中低收入戶及低收入戶子女考生申請報名費減免注意事項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3806973451"/>
              </p:ext>
            </p:extLst>
          </p:nvPr>
        </p:nvGraphicFramePr>
        <p:xfrm>
          <a:off x="251520" y="4581128"/>
          <a:ext cx="8568952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12961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7" descr="http://cell.moe.edu.tw/School/imgRead.ashx?schlid=2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04" y="3762752"/>
            <a:ext cx="3203848" cy="32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6120680" y="404664"/>
            <a:ext cx="3131840" cy="864096"/>
          </a:xfrm>
          <a:prstGeom prst="rect">
            <a:avLst/>
          </a:prstGeom>
          <a:solidFill>
            <a:srgbClr val="8696E6">
              <a:alpha val="49000"/>
            </a:srgbClr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如何到東華</a:t>
            </a:r>
            <a:endParaRPr lang="zh-TW" altLang="en-US" sz="3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3821709" y="1896595"/>
            <a:ext cx="4123376" cy="2016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由台北至花蓮，搭乘台鐵只需花費２小時左右即可到達花蓮。</a:t>
            </a:r>
            <a:endParaRPr lang="en-US" altLang="zh-TW" sz="20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Font typeface="Arial" pitchFamily="34" charset="0"/>
              <a:buNone/>
            </a:pPr>
            <a:endParaRPr lang="en-US" altLang="zh-TW" sz="2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Font typeface="Arial" pitchFamily="34" charset="0"/>
              <a:buNone/>
            </a:pPr>
            <a:r>
              <a:rPr lang="zh-TW" altLang="en-US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由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高雄至花蓮，搭乘火車需花費４小時則可到達。</a:t>
            </a:r>
            <a:endParaRPr lang="en-US" altLang="zh-TW" sz="20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310739" y="1412776"/>
            <a:ext cx="2421214" cy="4000501"/>
            <a:chOff x="1259632" y="1025421"/>
            <a:chExt cx="2421214" cy="4000501"/>
          </a:xfrm>
        </p:grpSpPr>
        <p:pic>
          <p:nvPicPr>
            <p:cNvPr id="6146" name="Picture 2" descr="https://fbcdn-sphotos-h-a.akamaihd.net/hphotos-ak-prn2/v/1376685_625586154128148_465201672_n.jpg?oh=a3c3aa5e41095cb423d84adc4394370e&amp;oe=524D65D9&amp;__gda__=1380845877_206b56aded5071a43f4042ee8896d93b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84"/>
            <a:stretch/>
          </p:blipFill>
          <p:spPr bwMode="auto">
            <a:xfrm>
              <a:off x="1259632" y="1025421"/>
              <a:ext cx="2421214" cy="40005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檢視詳細資料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840" y="1617252"/>
              <a:ext cx="626368" cy="626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檢視詳細資料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472" y="3212976"/>
              <a:ext cx="626368" cy="626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810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37056" y="3717032"/>
            <a:ext cx="4123376" cy="26642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TW" altLang="en-US" sz="20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管理學院位於校園的正中間，並</a:t>
            </a:r>
            <a:endParaRPr lang="en-US" altLang="zh-TW" sz="2000" b="1" dirty="0" smtClean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2000" b="1" dirty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TW" altLang="en-US" sz="20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且是東華大學校園內最新的建築　</a:t>
            </a:r>
            <a:endParaRPr lang="en-US" altLang="zh-TW" sz="2000" b="1" dirty="0" smtClean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2000" b="1" dirty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TW" altLang="en-US" sz="20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物，且所使用的硬體設施皆為全　</a:t>
            </a:r>
            <a:endParaRPr lang="en-US" altLang="zh-TW" sz="2000" b="1" dirty="0" smtClean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2000" b="1" dirty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TW" altLang="en-US" sz="20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新以供學生使用。在東華校園內，</a:t>
            </a:r>
            <a:endParaRPr lang="en-US" altLang="zh-TW" sz="2000" b="1" dirty="0" smtClean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2000" b="1" dirty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zh-TW" altLang="en-US" sz="20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皆可以使用高速無線上網。</a:t>
            </a:r>
            <a:endParaRPr lang="en-US" altLang="zh-TW" sz="2000" b="1" dirty="0" smtClean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 descr="http://www.management.ndhu.edu.tw/ezfiles/14/1014/pictures/598/part_43771_6118315_22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3442493" cy="23079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標題 3"/>
          <p:cNvSpPr txBox="1">
            <a:spLocks/>
          </p:cNvSpPr>
          <p:nvPr/>
        </p:nvSpPr>
        <p:spPr>
          <a:xfrm>
            <a:off x="6120680" y="188640"/>
            <a:ext cx="3131840" cy="864096"/>
          </a:xfrm>
          <a:prstGeom prst="rect">
            <a:avLst/>
          </a:prstGeom>
          <a:solidFill>
            <a:srgbClr val="8696E6">
              <a:alpha val="49000"/>
            </a:srgbClr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管理學院</a:t>
            </a:r>
            <a:endParaRPr lang="zh-TW" altLang="en-US" sz="3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3889536" cy="25798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645024"/>
            <a:ext cx="3456384" cy="22954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2534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tudent.ndhu.edu.tw/ezfiles/7/1007/img/1378/LM-01.jpe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-6474"/>
            <a:ext cx="2918140" cy="221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3"/>
          <p:cNvSpPr txBox="1">
            <a:spLocks/>
          </p:cNvSpPr>
          <p:nvPr/>
        </p:nvSpPr>
        <p:spPr>
          <a:xfrm>
            <a:off x="-36512" y="476672"/>
            <a:ext cx="3131840" cy="864096"/>
          </a:xfrm>
          <a:prstGeom prst="rect">
            <a:avLst/>
          </a:prstGeom>
          <a:solidFill>
            <a:srgbClr val="8696E6">
              <a:alpha val="49000"/>
            </a:srgbClr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運籌管理研究所</a:t>
            </a:r>
            <a:endParaRPr lang="zh-TW" altLang="en-US" sz="3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內容版面配置區 2"/>
          <p:cNvSpPr>
            <a:spLocks noGrp="1"/>
          </p:cNvSpPr>
          <p:nvPr>
            <p:ph idx="1"/>
          </p:nvPr>
        </p:nvSpPr>
        <p:spPr>
          <a:xfrm>
            <a:off x="522288" y="1917502"/>
            <a:ext cx="4625776" cy="2735634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0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在運籌所裡，提供相當完善的硬體及軟體資源給師生們使用。</a:t>
            </a:r>
            <a:endParaRPr lang="en-US" altLang="zh-TW" sz="2000" b="1" dirty="0" smtClean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學生研究室</a:t>
            </a:r>
            <a:endParaRPr lang="en-US" altLang="zh-TW" sz="2000" b="1" dirty="0" smtClean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個案教學教室</a:t>
            </a:r>
            <a:endParaRPr lang="en-US" altLang="zh-TW" sz="2000" b="1" dirty="0" smtClean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新穎個人電腦</a:t>
            </a:r>
            <a:endParaRPr lang="en-US" altLang="zh-TW" sz="2000" b="1" dirty="0" smtClean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000" b="1" dirty="0" smtClean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2000" b="1" dirty="0" smtClean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4" name="Picture 6" descr="個案教學教室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6"/>
          <a:stretch/>
        </p:blipFill>
        <p:spPr bwMode="auto">
          <a:xfrm>
            <a:off x="4644008" y="2420888"/>
            <a:ext cx="3744416" cy="2551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55" y="3731714"/>
            <a:ext cx="3842298" cy="2881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468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842176729"/>
              </p:ext>
            </p:extLst>
          </p:nvPr>
        </p:nvGraphicFramePr>
        <p:xfrm>
          <a:off x="971600" y="836712"/>
          <a:ext cx="784887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>
          <a:xfrm>
            <a:off x="251520" y="1412776"/>
            <a:ext cx="1090464" cy="3312368"/>
          </a:xfrm>
          <a:prstGeom prst="rect">
            <a:avLst/>
          </a:prstGeom>
          <a:solidFill>
            <a:srgbClr val="FF9999"/>
          </a:soli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系所活動</a:t>
            </a:r>
            <a:endParaRPr lang="zh-TW" alt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896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群組 1"/>
          <p:cNvGrpSpPr>
            <a:grpSpLocks/>
          </p:cNvGrpSpPr>
          <p:nvPr/>
        </p:nvGrpSpPr>
        <p:grpSpPr bwMode="auto">
          <a:xfrm>
            <a:off x="5580112" y="1320812"/>
            <a:ext cx="2902545" cy="2406427"/>
            <a:chOff x="5364088" y="3923230"/>
            <a:chExt cx="3026962" cy="2661027"/>
          </a:xfrm>
        </p:grpSpPr>
        <p:pic>
          <p:nvPicPr>
            <p:cNvPr id="1639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43"/>
            <a:stretch>
              <a:fillRect/>
            </a:stretch>
          </p:blipFill>
          <p:spPr bwMode="auto">
            <a:xfrm>
              <a:off x="6928628" y="3923231"/>
              <a:ext cx="1462422" cy="114528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3"/>
            <a:srcRect l="5801" b="19248"/>
            <a:stretch/>
          </p:blipFill>
          <p:spPr>
            <a:xfrm>
              <a:off x="6515718" y="5113151"/>
              <a:ext cx="1875332" cy="147110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4088" y="3923230"/>
              <a:ext cx="1560679" cy="115453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39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5135614"/>
              <a:ext cx="1152127" cy="144864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6388" name="群組 2"/>
          <p:cNvGrpSpPr>
            <a:grpSpLocks/>
          </p:cNvGrpSpPr>
          <p:nvPr/>
        </p:nvGrpSpPr>
        <p:grpSpPr bwMode="auto">
          <a:xfrm>
            <a:off x="3078447" y="4247155"/>
            <a:ext cx="3717364" cy="2387647"/>
            <a:chOff x="971600" y="2502688"/>
            <a:chExt cx="3781117" cy="2149952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971600" y="3788949"/>
              <a:ext cx="3781117" cy="86369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46176" y="2502688"/>
              <a:ext cx="1906541" cy="126770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600" y="2502688"/>
              <a:ext cx="1842610" cy="131924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645" y="4776281"/>
            <a:ext cx="1509712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32592" y="5203131"/>
            <a:ext cx="461665" cy="14316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新生座談會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076056" y="2711757"/>
            <a:ext cx="461665" cy="10590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畢業合影</a:t>
            </a:r>
          </a:p>
        </p:txBody>
      </p:sp>
      <p:grpSp>
        <p:nvGrpSpPr>
          <p:cNvPr id="18" name="群組 11"/>
          <p:cNvGrpSpPr>
            <a:grpSpLocks/>
          </p:cNvGrpSpPr>
          <p:nvPr/>
        </p:nvGrpSpPr>
        <p:grpSpPr bwMode="auto">
          <a:xfrm>
            <a:off x="1320048" y="1198479"/>
            <a:ext cx="2304255" cy="2757369"/>
            <a:chOff x="4841117" y="2804930"/>
            <a:chExt cx="2042368" cy="2784310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41117" y="4130792"/>
              <a:ext cx="2042368" cy="14584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851" y="2804930"/>
              <a:ext cx="967634" cy="129017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901" y="3450019"/>
              <a:ext cx="1015400" cy="6366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901" y="2804930"/>
              <a:ext cx="1015400" cy="62322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4" name="文字方塊 23"/>
          <p:cNvSpPr txBox="1"/>
          <p:nvPr/>
        </p:nvSpPr>
        <p:spPr>
          <a:xfrm>
            <a:off x="755575" y="1138449"/>
            <a:ext cx="461665" cy="14316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系所運動會</a:t>
            </a:r>
          </a:p>
        </p:txBody>
      </p:sp>
      <p:sp>
        <p:nvSpPr>
          <p:cNvPr id="25" name="標題 3"/>
          <p:cNvSpPr txBox="1">
            <a:spLocks/>
          </p:cNvSpPr>
          <p:nvPr/>
        </p:nvSpPr>
        <p:spPr>
          <a:xfrm>
            <a:off x="-51839" y="266289"/>
            <a:ext cx="7017247" cy="864096"/>
          </a:xfrm>
          <a:prstGeom prst="rect">
            <a:avLst/>
          </a:prstGeom>
          <a:solidFill>
            <a:schemeClr val="accent5">
              <a:alpha val="48627"/>
            </a:schemeClr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400" b="1" dirty="0" smtClean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花蓮</a:t>
            </a:r>
            <a:r>
              <a:rPr lang="zh-TW" altLang="en-US" sz="2400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的土地不只會黏人，也將我們的情誼緊密相繫</a:t>
            </a:r>
            <a:endParaRPr lang="zh-TW" altLang="en-US" sz="2400" b="1" dirty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961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836863"/>
            <a:ext cx="2200275" cy="1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942771" y="3882736"/>
            <a:ext cx="2989709" cy="1928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61048"/>
            <a:ext cx="3114366" cy="2077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06860"/>
            <a:ext cx="2880320" cy="1921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" name="群組 8"/>
          <p:cNvGrpSpPr/>
          <p:nvPr/>
        </p:nvGrpSpPr>
        <p:grpSpPr>
          <a:xfrm>
            <a:off x="5942771" y="1012449"/>
            <a:ext cx="2592060" cy="2592743"/>
            <a:chOff x="517523" y="3933055"/>
            <a:chExt cx="2592060" cy="2592744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314" y="3933056"/>
              <a:ext cx="1682690" cy="145498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3933055"/>
              <a:ext cx="985855" cy="14549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23" y="5388044"/>
              <a:ext cx="831451" cy="113775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105" y="5388043"/>
              <a:ext cx="1701478" cy="113775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2" name="標題 3"/>
          <p:cNvSpPr txBox="1">
            <a:spLocks/>
          </p:cNvSpPr>
          <p:nvPr/>
        </p:nvSpPr>
        <p:spPr>
          <a:xfrm>
            <a:off x="-68982" y="266289"/>
            <a:ext cx="3488854" cy="864096"/>
          </a:xfrm>
          <a:prstGeom prst="rect">
            <a:avLst/>
          </a:prstGeom>
          <a:solidFill>
            <a:schemeClr val="accent5">
              <a:alpha val="48627"/>
            </a:schemeClr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企業參訪</a:t>
            </a:r>
            <a:endParaRPr lang="zh-TW" altLang="en-US" sz="3600" b="1" dirty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87503" y="1484784"/>
            <a:ext cx="461665" cy="14316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可口可樂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379773" y="994161"/>
            <a:ext cx="461665" cy="14316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可口可樂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76775" y="3787902"/>
            <a:ext cx="461665" cy="29534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嘉里大榮物流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394518" y="3861048"/>
            <a:ext cx="461665" cy="29534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台北港東立物流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12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5832475" cy="877887"/>
          </a:xfrm>
        </p:spPr>
        <p:txBody>
          <a:bodyPr/>
          <a:lstStyle/>
          <a:p>
            <a:r>
              <a:rPr lang="zh-TW" altLang="zh-TW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lativ</a:t>
            </a:r>
            <a:endParaRPr lang="zh-TW" altLang="en-US" sz="48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/>
              </a:buClr>
              <a:buSzPct val="80000"/>
              <a:buFont typeface="Wingdings 2" pitchFamily="18" charset="2"/>
              <a:buChar char=""/>
            </a:pPr>
            <a:r>
              <a:rPr lang="zh-TW" altLang="en-US" b="1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風行的產品，年銷</a:t>
            </a:r>
            <a:endParaRPr lang="en-US" altLang="zh-TW" b="1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buClr>
                <a:srgbClr val="002060"/>
              </a:buClr>
              <a:buSzPct val="80000"/>
              <a:buFont typeface="Wingdings 2" pitchFamily="18" charset="2"/>
              <a:buChar char=""/>
            </a:pPr>
            <a:r>
              <a:rPr lang="zh-TW" altLang="en-US" b="1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六十萬件的</a:t>
            </a:r>
            <a:r>
              <a:rPr lang="en-US" altLang="zh-TW" b="1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polo</a:t>
            </a:r>
            <a:r>
              <a:rPr lang="zh-TW" altLang="en-US" b="1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恤</a:t>
            </a:r>
            <a:endParaRPr lang="en-US" altLang="zh-TW" b="1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buClr>
                <a:srgbClr val="002060"/>
              </a:buClr>
              <a:buSzPct val="80000"/>
              <a:buFont typeface="Wingdings 2" pitchFamily="18" charset="2"/>
              <a:buChar char=""/>
            </a:pPr>
            <a:r>
              <a:rPr lang="zh-TW" altLang="en-US" b="1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二十萬件的</a:t>
            </a:r>
            <a:r>
              <a:rPr lang="en-US" altLang="zh-TW" b="1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</a:rPr>
              <a:t>T</a:t>
            </a:r>
            <a:r>
              <a:rPr lang="zh-TW" altLang="en-US" b="1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恤</a:t>
            </a:r>
            <a:endParaRPr lang="en-US" altLang="zh-TW" b="1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4" name="Group 137"/>
          <p:cNvGrpSpPr>
            <a:grpSpLocks/>
          </p:cNvGrpSpPr>
          <p:nvPr/>
        </p:nvGrpSpPr>
        <p:grpSpPr bwMode="auto">
          <a:xfrm>
            <a:off x="4402138" y="2708275"/>
            <a:ext cx="4202112" cy="3519488"/>
            <a:chOff x="2928" y="1399"/>
            <a:chExt cx="2647" cy="2217"/>
          </a:xfrm>
        </p:grpSpPr>
        <p:sp>
          <p:nvSpPr>
            <p:cNvPr id="6155" name="Rectangle 58"/>
            <p:cNvSpPr>
              <a:spLocks noChangeArrowheads="1"/>
            </p:cNvSpPr>
            <p:nvPr/>
          </p:nvSpPr>
          <p:spPr bwMode="auto">
            <a:xfrm>
              <a:off x="2928" y="3247"/>
              <a:ext cx="1544" cy="3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marL="449263" indent="-449263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/>
              <a:r>
                <a:rPr lang="en-US" altLang="zh-TW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2011(</a:t>
              </a:r>
              <a:r>
                <a:rPr lang="zh-TW" altLang="en-US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一至十月</a:t>
              </a:r>
              <a:r>
                <a:rPr lang="en-US" altLang="zh-TW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6156" name="Rectangle 56"/>
            <p:cNvSpPr>
              <a:spLocks noChangeArrowheads="1"/>
            </p:cNvSpPr>
            <p:nvPr/>
          </p:nvSpPr>
          <p:spPr bwMode="auto">
            <a:xfrm>
              <a:off x="2928" y="2877"/>
              <a:ext cx="1544" cy="3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marL="449263" indent="-449263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/>
              <a:r>
                <a:rPr lang="en-US" altLang="zh-TW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2010</a:t>
              </a:r>
            </a:p>
          </p:txBody>
        </p:sp>
        <p:sp>
          <p:nvSpPr>
            <p:cNvPr id="6157" name="Rectangle 54"/>
            <p:cNvSpPr>
              <a:spLocks noChangeArrowheads="1"/>
            </p:cNvSpPr>
            <p:nvPr/>
          </p:nvSpPr>
          <p:spPr bwMode="auto">
            <a:xfrm>
              <a:off x="2928" y="2508"/>
              <a:ext cx="1544" cy="3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marL="449263" indent="-449263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/>
              <a:r>
                <a:rPr lang="en-US" altLang="zh-TW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2009</a:t>
              </a:r>
            </a:p>
          </p:txBody>
        </p:sp>
        <p:sp>
          <p:nvSpPr>
            <p:cNvPr id="6158" name="Rectangle 52"/>
            <p:cNvSpPr>
              <a:spLocks noChangeArrowheads="1"/>
            </p:cNvSpPr>
            <p:nvPr/>
          </p:nvSpPr>
          <p:spPr bwMode="auto">
            <a:xfrm>
              <a:off x="2928" y="2138"/>
              <a:ext cx="1544" cy="3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marL="449263" indent="-449263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/>
              <a:r>
                <a:rPr lang="en-US" altLang="zh-TW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2008</a:t>
              </a:r>
            </a:p>
          </p:txBody>
        </p:sp>
        <p:sp>
          <p:nvSpPr>
            <p:cNvPr id="6159" name="Rectangle 50"/>
            <p:cNvSpPr>
              <a:spLocks noChangeArrowheads="1"/>
            </p:cNvSpPr>
            <p:nvPr/>
          </p:nvSpPr>
          <p:spPr bwMode="auto">
            <a:xfrm>
              <a:off x="2928" y="1769"/>
              <a:ext cx="1544" cy="3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marL="449263" indent="-449263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/>
              <a:r>
                <a:rPr lang="en-US" altLang="zh-TW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2007</a:t>
              </a:r>
            </a:p>
          </p:txBody>
        </p:sp>
        <p:sp>
          <p:nvSpPr>
            <p:cNvPr id="6160" name="Rectangle 49"/>
            <p:cNvSpPr>
              <a:spLocks noChangeArrowheads="1"/>
            </p:cNvSpPr>
            <p:nvPr/>
          </p:nvSpPr>
          <p:spPr bwMode="auto">
            <a:xfrm>
              <a:off x="4472" y="1399"/>
              <a:ext cx="1103" cy="3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marL="449263" indent="-449263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/>
              <a:r>
                <a:rPr lang="en-US" altLang="zh-TW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</a:rPr>
                <a:t>年營業額</a:t>
              </a:r>
            </a:p>
            <a:p>
              <a:pPr algn="ctr"/>
              <a:r>
                <a:rPr lang="en-US" altLang="zh-TW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(NT$)</a:t>
              </a:r>
            </a:p>
          </p:txBody>
        </p:sp>
        <p:sp>
          <p:nvSpPr>
            <p:cNvPr id="6161" name="Rectangle 48"/>
            <p:cNvSpPr>
              <a:spLocks noChangeArrowheads="1"/>
            </p:cNvSpPr>
            <p:nvPr/>
          </p:nvSpPr>
          <p:spPr bwMode="auto">
            <a:xfrm>
              <a:off x="2928" y="1399"/>
              <a:ext cx="1544" cy="370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marL="449263" indent="-449263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/>
              <a:r>
                <a:rPr lang="zh-TW" altLang="en-US">
                  <a:solidFill>
                    <a:srgbClr val="002060"/>
                  </a:solidFill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年份</a:t>
              </a:r>
              <a:endParaRPr lang="en-US" altLang="zh-TW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6162" name="Line 66"/>
            <p:cNvSpPr>
              <a:spLocks noChangeShapeType="1"/>
            </p:cNvSpPr>
            <p:nvPr/>
          </p:nvSpPr>
          <p:spPr bwMode="auto">
            <a:xfrm>
              <a:off x="2928" y="1769"/>
              <a:ext cx="2647" cy="0"/>
            </a:xfrm>
            <a:prstGeom prst="line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1"/>
            <a:lstStyle/>
            <a:p>
              <a:endParaRPr lang="zh-TW" altLang="en-US"/>
            </a:p>
          </p:txBody>
        </p:sp>
        <p:sp>
          <p:nvSpPr>
            <p:cNvPr id="6163" name="Line 68"/>
            <p:cNvSpPr>
              <a:spLocks noChangeShapeType="1"/>
            </p:cNvSpPr>
            <p:nvPr/>
          </p:nvSpPr>
          <p:spPr bwMode="auto">
            <a:xfrm>
              <a:off x="4472" y="1399"/>
              <a:ext cx="0" cy="2217"/>
            </a:xfrm>
            <a:prstGeom prst="line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1"/>
            <a:lstStyle/>
            <a:p>
              <a:endParaRPr lang="zh-TW" altLang="en-US"/>
            </a:p>
          </p:txBody>
        </p:sp>
        <p:sp>
          <p:nvSpPr>
            <p:cNvPr id="6164" name="Line 72"/>
            <p:cNvSpPr>
              <a:spLocks noChangeShapeType="1"/>
            </p:cNvSpPr>
            <p:nvPr/>
          </p:nvSpPr>
          <p:spPr bwMode="auto">
            <a:xfrm>
              <a:off x="2928" y="2138"/>
              <a:ext cx="2647" cy="0"/>
            </a:xfrm>
            <a:prstGeom prst="line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1"/>
            <a:lstStyle/>
            <a:p>
              <a:endParaRPr lang="zh-TW" altLang="en-US"/>
            </a:p>
          </p:txBody>
        </p:sp>
        <p:sp>
          <p:nvSpPr>
            <p:cNvPr id="6165" name="Line 80"/>
            <p:cNvSpPr>
              <a:spLocks noChangeShapeType="1"/>
            </p:cNvSpPr>
            <p:nvPr/>
          </p:nvSpPr>
          <p:spPr bwMode="auto">
            <a:xfrm>
              <a:off x="2928" y="2508"/>
              <a:ext cx="2647" cy="0"/>
            </a:xfrm>
            <a:prstGeom prst="line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1"/>
            <a:lstStyle/>
            <a:p>
              <a:endParaRPr lang="zh-TW" altLang="en-US"/>
            </a:p>
          </p:txBody>
        </p:sp>
        <p:sp>
          <p:nvSpPr>
            <p:cNvPr id="6166" name="Line 88"/>
            <p:cNvSpPr>
              <a:spLocks noChangeShapeType="1"/>
            </p:cNvSpPr>
            <p:nvPr/>
          </p:nvSpPr>
          <p:spPr bwMode="auto">
            <a:xfrm>
              <a:off x="2928" y="2877"/>
              <a:ext cx="2647" cy="0"/>
            </a:xfrm>
            <a:prstGeom prst="line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1"/>
            <a:lstStyle/>
            <a:p>
              <a:endParaRPr lang="zh-TW" altLang="en-US"/>
            </a:p>
          </p:txBody>
        </p:sp>
        <p:sp>
          <p:nvSpPr>
            <p:cNvPr id="6167" name="Line 96"/>
            <p:cNvSpPr>
              <a:spLocks noChangeShapeType="1"/>
            </p:cNvSpPr>
            <p:nvPr/>
          </p:nvSpPr>
          <p:spPr bwMode="auto">
            <a:xfrm>
              <a:off x="2928" y="3247"/>
              <a:ext cx="2647" cy="0"/>
            </a:xfrm>
            <a:prstGeom prst="line">
              <a:avLst/>
            </a:prstGeom>
            <a:noFill/>
            <a:ln w="127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1"/>
            <a:lstStyle/>
            <a:p>
              <a:endParaRPr lang="zh-TW" altLang="en-US"/>
            </a:p>
          </p:txBody>
        </p:sp>
        <p:sp>
          <p:nvSpPr>
            <p:cNvPr id="6168" name="Line 60"/>
            <p:cNvSpPr>
              <a:spLocks noChangeShapeType="1"/>
            </p:cNvSpPr>
            <p:nvPr/>
          </p:nvSpPr>
          <p:spPr bwMode="auto">
            <a:xfrm>
              <a:off x="2928" y="1399"/>
              <a:ext cx="2647" cy="0"/>
            </a:xfrm>
            <a:prstGeom prst="line">
              <a:avLst/>
            </a:prstGeom>
            <a:noFill/>
            <a:ln w="12700" cap="sq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1"/>
            <a:lstStyle/>
            <a:p>
              <a:endParaRPr lang="zh-TW" altLang="en-US"/>
            </a:p>
          </p:txBody>
        </p:sp>
        <p:sp>
          <p:nvSpPr>
            <p:cNvPr id="6169" name="Line 62"/>
            <p:cNvSpPr>
              <a:spLocks noChangeShapeType="1"/>
            </p:cNvSpPr>
            <p:nvPr/>
          </p:nvSpPr>
          <p:spPr bwMode="auto">
            <a:xfrm>
              <a:off x="2928" y="1399"/>
              <a:ext cx="0" cy="2217"/>
            </a:xfrm>
            <a:prstGeom prst="line">
              <a:avLst/>
            </a:prstGeom>
            <a:noFill/>
            <a:ln w="12700" cap="sq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1"/>
            <a:lstStyle/>
            <a:p>
              <a:endParaRPr lang="zh-TW" altLang="en-US"/>
            </a:p>
          </p:txBody>
        </p:sp>
        <p:sp>
          <p:nvSpPr>
            <p:cNvPr id="6170" name="Line 63"/>
            <p:cNvSpPr>
              <a:spLocks noChangeShapeType="1"/>
            </p:cNvSpPr>
            <p:nvPr/>
          </p:nvSpPr>
          <p:spPr bwMode="auto">
            <a:xfrm>
              <a:off x="5575" y="1399"/>
              <a:ext cx="0" cy="2217"/>
            </a:xfrm>
            <a:prstGeom prst="line">
              <a:avLst/>
            </a:prstGeom>
            <a:noFill/>
            <a:ln w="12700" cap="sq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1"/>
            <a:lstStyle/>
            <a:p>
              <a:endParaRPr lang="zh-TW" altLang="en-US"/>
            </a:p>
          </p:txBody>
        </p:sp>
        <p:sp>
          <p:nvSpPr>
            <p:cNvPr id="6171" name="Line 61"/>
            <p:cNvSpPr>
              <a:spLocks noChangeShapeType="1"/>
            </p:cNvSpPr>
            <p:nvPr/>
          </p:nvSpPr>
          <p:spPr bwMode="auto">
            <a:xfrm>
              <a:off x="2928" y="3616"/>
              <a:ext cx="2647" cy="0"/>
            </a:xfrm>
            <a:prstGeom prst="line">
              <a:avLst/>
            </a:prstGeom>
            <a:noFill/>
            <a:ln w="12700" cap="sq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1"/>
            <a:lstStyle/>
            <a:p>
              <a:endParaRPr lang="zh-TW" altLang="en-US"/>
            </a:p>
          </p:txBody>
        </p:sp>
      </p:grpSp>
      <p:sp>
        <p:nvSpPr>
          <p:cNvPr id="22" name="Rectangle 138"/>
          <p:cNvSpPr>
            <a:spLocks noChangeArrowheads="1"/>
          </p:cNvSpPr>
          <p:nvPr/>
        </p:nvSpPr>
        <p:spPr bwMode="auto">
          <a:xfrm>
            <a:off x="6853238" y="5641975"/>
            <a:ext cx="1751012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449263" indent="-449263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zh-TW" altLang="en-US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三十億</a:t>
            </a:r>
            <a:endParaRPr lang="en-US" altLang="zh-TW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3" name="Rectangle 139"/>
          <p:cNvSpPr>
            <a:spLocks noChangeArrowheads="1"/>
          </p:cNvSpPr>
          <p:nvPr/>
        </p:nvSpPr>
        <p:spPr bwMode="auto">
          <a:xfrm>
            <a:off x="6853238" y="5054600"/>
            <a:ext cx="1751012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449263" indent="-449263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zh-TW" altLang="en-US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十五億</a:t>
            </a:r>
            <a:endParaRPr lang="en-US" altLang="zh-TW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4" name="Rectangle 140"/>
          <p:cNvSpPr>
            <a:spLocks noChangeArrowheads="1"/>
          </p:cNvSpPr>
          <p:nvPr/>
        </p:nvSpPr>
        <p:spPr bwMode="auto">
          <a:xfrm>
            <a:off x="6853238" y="4468813"/>
            <a:ext cx="1751012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449263" indent="-449263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zh-TW" altLang="en-US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三億七千萬</a:t>
            </a:r>
            <a:endParaRPr lang="en-US" altLang="zh-TW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5" name="Rectangle 141"/>
          <p:cNvSpPr>
            <a:spLocks noChangeArrowheads="1"/>
          </p:cNvSpPr>
          <p:nvPr/>
        </p:nvSpPr>
        <p:spPr bwMode="auto">
          <a:xfrm>
            <a:off x="6853238" y="3881438"/>
            <a:ext cx="1751012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449263" indent="-449263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zh-TW" altLang="en-US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一億</a:t>
            </a:r>
            <a:endParaRPr lang="en-US" altLang="zh-TW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6" name="Rectangle 142"/>
          <p:cNvSpPr>
            <a:spLocks noChangeArrowheads="1"/>
          </p:cNvSpPr>
          <p:nvPr/>
        </p:nvSpPr>
        <p:spPr bwMode="auto">
          <a:xfrm>
            <a:off x="6853238" y="3295650"/>
            <a:ext cx="1751012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marL="449263" indent="-449263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zh-TW" altLang="en-US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一千萬</a:t>
            </a:r>
            <a:endParaRPr lang="en-US" altLang="zh-TW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154" name="投影片編號版面配置區 2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7E05C926-A860-46DD-80A7-6B3002FFE0A5}" type="slidenum">
              <a:rPr lang="en-US" altLang="zh-TW" sz="1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3</a:t>
            </a:fld>
            <a:endParaRPr lang="en-US" altLang="zh-TW" sz="18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3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8743"/>
          <a:stretch>
            <a:fillRect/>
          </a:stretch>
        </p:blipFill>
        <p:spPr>
          <a:xfrm>
            <a:off x="3376613" y="1582738"/>
            <a:ext cx="2447925" cy="4398962"/>
          </a:xfrm>
        </p:spPr>
      </p:pic>
      <p:grpSp>
        <p:nvGrpSpPr>
          <p:cNvPr id="15364" name="群組 18"/>
          <p:cNvGrpSpPr>
            <a:grpSpLocks/>
          </p:cNvGrpSpPr>
          <p:nvPr/>
        </p:nvGrpSpPr>
        <p:grpSpPr bwMode="auto">
          <a:xfrm>
            <a:off x="6169025" y="265113"/>
            <a:ext cx="2211388" cy="1552575"/>
            <a:chOff x="3556653" y="1572195"/>
            <a:chExt cx="3960440" cy="2705497"/>
          </a:xfrm>
        </p:grpSpPr>
        <p:pic>
          <p:nvPicPr>
            <p:cNvPr id="1538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3613" y="2868339"/>
              <a:ext cx="2203480" cy="140935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15390" name="群組 17"/>
            <p:cNvGrpSpPr>
              <a:grpSpLocks/>
            </p:cNvGrpSpPr>
            <p:nvPr/>
          </p:nvGrpSpPr>
          <p:grpSpPr bwMode="auto">
            <a:xfrm>
              <a:off x="3556653" y="1572195"/>
              <a:ext cx="3960440" cy="2705497"/>
              <a:chOff x="3779912" y="1628800"/>
              <a:chExt cx="3960440" cy="2705497"/>
            </a:xfrm>
          </p:grpSpPr>
          <p:pic>
            <p:nvPicPr>
              <p:cNvPr id="15391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9912" y="1628800"/>
                <a:ext cx="3960440" cy="121485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5392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9912" y="2924944"/>
                <a:ext cx="1711212" cy="140935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</p:grpSp>
      <p:grpSp>
        <p:nvGrpSpPr>
          <p:cNvPr id="15365" name="群組 20"/>
          <p:cNvGrpSpPr>
            <a:grpSpLocks/>
          </p:cNvGrpSpPr>
          <p:nvPr/>
        </p:nvGrpSpPr>
        <p:grpSpPr bwMode="auto">
          <a:xfrm>
            <a:off x="735013" y="3529013"/>
            <a:ext cx="2255837" cy="2092325"/>
            <a:chOff x="2989066" y="2991388"/>
            <a:chExt cx="3095102" cy="2680723"/>
          </a:xfrm>
        </p:grpSpPr>
        <p:pic>
          <p:nvPicPr>
            <p:cNvPr id="15385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066" y="2991389"/>
              <a:ext cx="1522365" cy="114455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386" name="Pict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066" y="4135941"/>
              <a:ext cx="1152128" cy="153617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387" name="Picture 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523" y="2991388"/>
              <a:ext cx="1537645" cy="114455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388" name="Picture 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695" y="4159756"/>
              <a:ext cx="2016473" cy="151235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5366" name="群組 37"/>
          <p:cNvGrpSpPr>
            <a:grpSpLocks/>
          </p:cNvGrpSpPr>
          <p:nvPr/>
        </p:nvGrpSpPr>
        <p:grpSpPr bwMode="auto">
          <a:xfrm>
            <a:off x="6243450" y="2292350"/>
            <a:ext cx="1762125" cy="2317750"/>
            <a:chOff x="6248160" y="3163111"/>
            <a:chExt cx="2196177" cy="2764025"/>
          </a:xfrm>
        </p:grpSpPr>
        <p:grpSp>
          <p:nvGrpSpPr>
            <p:cNvPr id="15380" name="群組 19"/>
            <p:cNvGrpSpPr>
              <a:grpSpLocks/>
            </p:cNvGrpSpPr>
            <p:nvPr/>
          </p:nvGrpSpPr>
          <p:grpSpPr bwMode="auto">
            <a:xfrm>
              <a:off x="6248160" y="3163111"/>
              <a:ext cx="2196177" cy="1536990"/>
              <a:chOff x="1088185" y="2350709"/>
              <a:chExt cx="2182545" cy="1536990"/>
            </a:xfrm>
          </p:grpSpPr>
          <p:pic>
            <p:nvPicPr>
              <p:cNvPr id="15383" name="Picture 1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185" y="2350709"/>
                <a:ext cx="1021458" cy="153698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5384" name="Picture 17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3722" y="2358355"/>
                <a:ext cx="1147008" cy="1529344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48160" y="4757158"/>
              <a:ext cx="888364" cy="116997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1" name="圖片 40"/>
            <p:cNvPicPr>
              <a:picLocks noChangeAspect="1"/>
            </p:cNvPicPr>
            <p:nvPr/>
          </p:nvPicPr>
          <p:blipFill rotWithShape="1">
            <a:blip r:embed="rId13"/>
            <a:srcRect t="25100"/>
            <a:stretch/>
          </p:blipFill>
          <p:spPr>
            <a:xfrm>
              <a:off x="7164224" y="4749586"/>
              <a:ext cx="1280113" cy="11775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5371" name="群組 44"/>
          <p:cNvGrpSpPr>
            <a:grpSpLocks/>
          </p:cNvGrpSpPr>
          <p:nvPr/>
        </p:nvGrpSpPr>
        <p:grpSpPr bwMode="auto">
          <a:xfrm>
            <a:off x="1462088" y="1341438"/>
            <a:ext cx="1406525" cy="2009775"/>
            <a:chOff x="467543" y="1402938"/>
            <a:chExt cx="1982854" cy="2750935"/>
          </a:xfrm>
        </p:grpSpPr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63445" y="1402938"/>
              <a:ext cx="986952" cy="147976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67543" y="2882706"/>
              <a:ext cx="1982854" cy="127116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379" name="Picture 2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402938"/>
              <a:ext cx="942547" cy="143046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5372" name="群組 47"/>
          <p:cNvGrpSpPr>
            <a:grpSpLocks/>
          </p:cNvGrpSpPr>
          <p:nvPr/>
        </p:nvGrpSpPr>
        <p:grpSpPr bwMode="auto">
          <a:xfrm>
            <a:off x="6313487" y="4984869"/>
            <a:ext cx="2303463" cy="1365845"/>
            <a:chOff x="6018514" y="4871492"/>
            <a:chExt cx="2287302" cy="1370250"/>
          </a:xfrm>
        </p:grpSpPr>
        <p:pic>
          <p:nvPicPr>
            <p:cNvPr id="39" name="圖片 3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212809" y="5607437"/>
              <a:ext cx="1093007" cy="63430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2" name="圖片 4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18514" y="5618731"/>
              <a:ext cx="1194295" cy="6230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375" name="Picture 2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3283" y="4871492"/>
              <a:ext cx="1462533" cy="72665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376" name="Picture 2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514" y="4871492"/>
              <a:ext cx="824269" cy="7299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34" name="標題 3"/>
          <p:cNvSpPr txBox="1">
            <a:spLocks/>
          </p:cNvSpPr>
          <p:nvPr/>
        </p:nvSpPr>
        <p:spPr>
          <a:xfrm>
            <a:off x="-68982" y="266289"/>
            <a:ext cx="3488854" cy="864096"/>
          </a:xfrm>
          <a:prstGeom prst="rect">
            <a:avLst/>
          </a:prstGeom>
          <a:solidFill>
            <a:schemeClr val="accent5">
              <a:alpha val="48627"/>
            </a:schemeClr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精彩花蓮</a:t>
            </a:r>
            <a:endParaRPr lang="zh-TW" altLang="en-US" sz="3600" b="1" dirty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864649" y="1341438"/>
            <a:ext cx="461665" cy="14316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光復鄉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5584973" y="209742"/>
            <a:ext cx="461665" cy="14316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秀林鄉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5707360" y="3750382"/>
            <a:ext cx="461665" cy="8597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瑞穗鄉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179512" y="4762500"/>
            <a:ext cx="461665" cy="8597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豐濱鄉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5707360" y="5497918"/>
            <a:ext cx="461665" cy="8597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瑞穗鄉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00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在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規劃未來的大學同學</a:t>
            </a:r>
            <a:endParaRPr lang="en-US" altLang="zh-TW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804988"/>
            <a:ext cx="8229600" cy="4321175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1500"/>
              </a:spcBef>
              <a:buFont typeface="Wingdings" pitchFamily="2" charset="2"/>
              <a:buChar char=""/>
              <a:defRPr/>
            </a:pP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改變生涯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規劃</a:t>
            </a:r>
            <a:endParaRPr lang="en-US" altLang="zh-TW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</a:endParaRPr>
          </a:p>
          <a:p>
            <a:pPr lvl="1" algn="just">
              <a:spcBef>
                <a:spcPts val="1500"/>
              </a:spcBef>
              <a:buFont typeface="Wingdings" pitchFamily="2" charset="2"/>
              <a:buChar char=""/>
              <a:defRPr/>
            </a:pPr>
            <a:r>
              <a:rPr lang="zh-TW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東華運籌所為您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提供機會，改變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生涯規劃</a:t>
            </a:r>
            <a:r>
              <a:rPr lang="zh-TW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。</a:t>
            </a:r>
            <a:endParaRPr lang="en-US" altLang="zh-TW" dirty="0" smtClean="0"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</a:endParaRPr>
          </a:p>
          <a:p>
            <a:pPr algn="just">
              <a:spcBef>
                <a:spcPts val="1500"/>
              </a:spcBef>
              <a:buFont typeface="Wingdings" pitchFamily="2" charset="2"/>
              <a:buChar char=""/>
              <a:defRPr/>
            </a:pP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商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、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管、文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、理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轉型</a:t>
            </a:r>
            <a:endParaRPr lang="en-US" altLang="zh-TW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</a:endParaRPr>
          </a:p>
          <a:p>
            <a:pPr lvl="1" algn="just">
              <a:spcBef>
                <a:spcPts val="1500"/>
              </a:spcBef>
              <a:buFont typeface="Wingdings" pitchFamily="2" charset="2"/>
              <a:buChar char=""/>
              <a:defRPr/>
            </a:pPr>
            <a:r>
              <a:rPr lang="zh-TW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商管學院、理學院、甚至文學院本科學生，可藉運籌所選擇與大學本科不同類型的</a:t>
            </a:r>
            <a:r>
              <a:rPr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工作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。</a:t>
            </a:r>
            <a:endParaRPr lang="en-US" altLang="zh-TW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</a:endParaRPr>
          </a:p>
          <a:p>
            <a:pPr marL="457200" lvl="1" indent="-457200">
              <a:buFont typeface="Wingdings" pitchFamily="2" charset="2"/>
              <a:buChar char=""/>
              <a:defRPr/>
            </a:pPr>
            <a:r>
              <a:rPr lang="zh-TW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勇者無懼</a:t>
            </a:r>
            <a:endParaRPr lang="en-US" altLang="zh-TW" sz="3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</a:endParaRPr>
          </a:p>
          <a:p>
            <a:pPr marL="857250" lvl="2" indent="-457200">
              <a:buFont typeface="Wingdings" pitchFamily="2" charset="2"/>
              <a:buChar char=""/>
              <a:defRPr/>
            </a:pP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各位勇於嘗試、勇於付出的同學，</a:t>
            </a:r>
            <a:r>
              <a:rPr lang="zh-TW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東華運籌所的大門是常開的，亦是為您們而開的！</a:t>
            </a:r>
            <a:endParaRPr lang="en-US" altLang="zh-TW" sz="2800" dirty="0">
              <a:effectLst>
                <a:outerShdw blurRad="38100" dist="38100" dir="2700000" algn="tl">
                  <a:srgbClr val="C0C0C0"/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148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7" descr="http://cell.moe.edu.tw/School/imgRead.ashx?schlid=2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64" y="2105471"/>
            <a:ext cx="2280664" cy="228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" y="2276872"/>
            <a:ext cx="9144001" cy="178621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M" pitchFamily="34" charset="-128"/>
                <a:ea typeface="Kozuka Gothic Pro M" pitchFamily="34" charset="-128"/>
              </a:rPr>
              <a:t>歡 迎 加 入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M" pitchFamily="34" charset="-128"/>
                <a:ea typeface="Kozuka Gothic Pro M" pitchFamily="34" charset="-128"/>
              </a:rPr>
              <a:t/>
            </a:r>
            <a:b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M" pitchFamily="34" charset="-128"/>
                <a:ea typeface="Kozuka Gothic Pro M" pitchFamily="34" charset="-128"/>
              </a:rPr>
            </a:b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M" pitchFamily="34" charset="-128"/>
                <a:ea typeface="Kozuka Gothic Pro M" pitchFamily="34" charset="-128"/>
              </a:rPr>
              <a:t>運 籌 所 大 家 庭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o M" pitchFamily="34" charset="-128"/>
              <a:ea typeface="Kozuka Gothic Pro M" pitchFamily="34" charset="-128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2" y="1196752"/>
            <a:ext cx="1511153" cy="7757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19672" y="1196752"/>
            <a:ext cx="1835696" cy="775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63888" y="1196751"/>
            <a:ext cx="1835696" cy="775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08104" y="1196750"/>
            <a:ext cx="1835696" cy="7757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452320" y="1196750"/>
            <a:ext cx="1691680" cy="775776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5144"/>
            <a:ext cx="2195736" cy="145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725144"/>
            <a:ext cx="2448272" cy="145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 l="1846" r="3375"/>
          <a:stretch>
            <a:fillRect/>
          </a:stretch>
        </p:blipFill>
        <p:spPr bwMode="auto">
          <a:xfrm>
            <a:off x="4788024" y="4725144"/>
            <a:ext cx="2088232" cy="148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9966" y="4725144"/>
            <a:ext cx="2194034" cy="148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>
            <a:hlinkClick r:id="rId7"/>
          </p:cNvPr>
          <p:cNvSpPr/>
          <p:nvPr/>
        </p:nvSpPr>
        <p:spPr>
          <a:xfrm>
            <a:off x="2579321" y="3933056"/>
            <a:ext cx="40991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latin typeface="微軟正黑體" pitchFamily="34" charset="-120"/>
                <a:ea typeface="微軟正黑體" pitchFamily="34" charset="-120"/>
                <a:hlinkClick r:id="rId7"/>
              </a:rPr>
              <a:t>http://www.gslm.ndhu.edu.tw/bin/home.php</a:t>
            </a:r>
            <a:endParaRPr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849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5832475" cy="877887"/>
          </a:xfrm>
        </p:spPr>
        <p:txBody>
          <a:bodyPr/>
          <a:lstStyle/>
          <a:p>
            <a:r>
              <a:rPr lang="zh-TW" altLang="en-US" b="1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值得思考的問題</a:t>
            </a:r>
            <a:endParaRPr lang="zh-TW" altLang="en-US" b="1" smtClean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2616101"/>
          </a:xfrm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002060"/>
              </a:buClr>
              <a:buSzPct val="80000"/>
              <a:buFont typeface="Wingdings 2" pitchFamily="18" charset="2"/>
              <a:buChar char=""/>
            </a:pP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企業如何規劃、</a:t>
            </a:r>
            <a:r>
              <a:rPr lang="zh-TW" altLang="zh-TW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執行</a:t>
            </a: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作業？</a:t>
            </a:r>
            <a:endPara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spcBef>
                <a:spcPts val="1200"/>
              </a:spcBef>
              <a:buClr>
                <a:srgbClr val="002060"/>
              </a:buClr>
              <a:buSzPct val="80000"/>
              <a:buFont typeface="Wingdings 2" pitchFamily="18" charset="2"/>
              <a:buChar char=""/>
            </a:pP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利豐如何調度萬計的</a:t>
            </a:r>
            <a:r>
              <a:rPr lang="zh-TW" altLang="zh-TW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分包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工廠以及近兩百萬的工人</a:t>
            </a:r>
            <a:r>
              <a:rPr lang="en-US" altLang="zh-TW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?</a:t>
            </a:r>
          </a:p>
          <a:p>
            <a:pPr lvl="1">
              <a:spcBef>
                <a:spcPts val="1200"/>
              </a:spcBef>
              <a:buClr>
                <a:srgbClr val="002060"/>
              </a:buClr>
              <a:buSzPct val="80000"/>
              <a:buFont typeface="Wingdings 2" pitchFamily="18" charset="2"/>
              <a:buChar char=""/>
            </a:pPr>
            <a:r>
              <a:rPr lang="en-US" altLang="zh-TW" sz="2400" dirty="0" err="1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lativ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如何估算產品的需求？</a:t>
            </a:r>
            <a:endParaRPr lang="en-US" altLang="zh-TW" sz="2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1200"/>
              </a:spcBef>
              <a:buClr>
                <a:srgbClr val="002060"/>
              </a:buClr>
              <a:buSzPct val="80000"/>
              <a:buFont typeface="Wingdings 2" pitchFamily="18" charset="2"/>
              <a:buChar char=""/>
            </a:pPr>
            <a:r>
              <a:rPr lang="en-US" altLang="zh-TW" sz="2400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</a:rPr>
              <a:t>Wal-Mart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的運籌系統為何比同業出色？</a:t>
            </a:r>
            <a:endParaRPr lang="en-US" altLang="zh-TW" sz="2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lvl="1">
              <a:spcBef>
                <a:spcPts val="1200"/>
              </a:spcBef>
              <a:buClr>
                <a:srgbClr val="002060"/>
              </a:buClr>
              <a:buSzPct val="80000"/>
              <a:buFont typeface="Wingdings 2" pitchFamily="18" charset="2"/>
              <a:buChar char=""/>
            </a:pPr>
            <a:r>
              <a:rPr lang="en-US" altLang="zh-TW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…</a:t>
            </a:r>
          </a:p>
        </p:txBody>
      </p:sp>
      <p:sp>
        <p:nvSpPr>
          <p:cNvPr id="7172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7BFA2FB-5F39-4D26-B053-146682A475AF}" type="slidenum">
              <a:rPr lang="en-US" altLang="zh-TW" sz="1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4</a:t>
            </a:fld>
            <a:endParaRPr lang="en-US" altLang="zh-TW" sz="18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3713" y="274638"/>
            <a:ext cx="5976937" cy="9032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什麼是</a:t>
            </a:r>
            <a:r>
              <a:rPr lang="zh-TW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運籌</a:t>
            </a:r>
            <a:r>
              <a:rPr lang="en-US" altLang="zh-TW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dirty="0">
              <a:solidFill>
                <a:srgbClr val="002060"/>
              </a:solidFill>
            </a:endParaRPr>
          </a:p>
        </p:txBody>
      </p:sp>
      <p:grpSp>
        <p:nvGrpSpPr>
          <p:cNvPr id="5" name="群組 4"/>
          <p:cNvGrpSpPr>
            <a:grpSpLocks/>
          </p:cNvGrpSpPr>
          <p:nvPr/>
        </p:nvGrpSpPr>
        <p:grpSpPr bwMode="auto">
          <a:xfrm>
            <a:off x="539750" y="1438275"/>
            <a:ext cx="7920038" cy="4943475"/>
            <a:chOff x="539552" y="1437744"/>
            <a:chExt cx="7920880" cy="4943584"/>
          </a:xfrm>
        </p:grpSpPr>
        <p:grpSp>
          <p:nvGrpSpPr>
            <p:cNvPr id="8198" name="群組 49"/>
            <p:cNvGrpSpPr>
              <a:grpSpLocks/>
            </p:cNvGrpSpPr>
            <p:nvPr/>
          </p:nvGrpSpPr>
          <p:grpSpPr bwMode="auto">
            <a:xfrm>
              <a:off x="879267" y="3146785"/>
              <a:ext cx="7149117" cy="2802495"/>
              <a:chOff x="879267" y="3691491"/>
              <a:chExt cx="7149117" cy="2802495"/>
            </a:xfrm>
          </p:grpSpPr>
          <p:cxnSp>
            <p:nvCxnSpPr>
              <p:cNvPr id="8201" name="直線單箭頭接點 48"/>
              <p:cNvCxnSpPr>
                <a:cxnSpLocks noChangeShapeType="1"/>
              </p:cNvCxnSpPr>
              <p:nvPr/>
            </p:nvCxnSpPr>
            <p:spPr bwMode="auto">
              <a:xfrm>
                <a:off x="4274835" y="5862660"/>
                <a:ext cx="3492000" cy="4133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02" name="直線單箭頭接點 45"/>
              <p:cNvCxnSpPr>
                <a:cxnSpLocks noChangeShapeType="1"/>
              </p:cNvCxnSpPr>
              <p:nvPr/>
            </p:nvCxnSpPr>
            <p:spPr bwMode="auto">
              <a:xfrm>
                <a:off x="1156266" y="5845914"/>
                <a:ext cx="1687542" cy="4133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03" name="直線接點 40"/>
              <p:cNvCxnSpPr>
                <a:cxnSpLocks noChangeShapeType="1"/>
              </p:cNvCxnSpPr>
              <p:nvPr/>
            </p:nvCxnSpPr>
            <p:spPr bwMode="auto">
              <a:xfrm>
                <a:off x="7731219" y="3853016"/>
                <a:ext cx="0" cy="245630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lgDashDot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04" name="直線接點 35"/>
              <p:cNvCxnSpPr>
                <a:cxnSpLocks noChangeShapeType="1"/>
              </p:cNvCxnSpPr>
              <p:nvPr/>
            </p:nvCxnSpPr>
            <p:spPr bwMode="auto">
              <a:xfrm>
                <a:off x="1156266" y="3853016"/>
                <a:ext cx="0" cy="245630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lgDashDot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" name="文字方塊 2"/>
              <p:cNvSpPr txBox="1"/>
              <p:nvPr/>
            </p:nvSpPr>
            <p:spPr>
              <a:xfrm>
                <a:off x="879313" y="4279614"/>
                <a:ext cx="554097" cy="99697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eaVert" wrap="none">
                <a:spAutoFit/>
              </a:bodyPr>
              <a:lstStyle/>
              <a:p>
                <a:pPr>
                  <a:defRPr/>
                </a:pPr>
                <a:r>
                  <a:rPr lang="zh-TW" altLang="en-US" sz="2400" dirty="0">
                    <a:solidFill>
                      <a:srgbClr val="0070C0"/>
                    </a:solidFill>
                    <a:latin typeface="標楷體" pitchFamily="65" charset="-120"/>
                    <a:ea typeface="標楷體" pitchFamily="65" charset="-120"/>
                  </a:rPr>
                  <a:t>原產地</a:t>
                </a:r>
              </a:p>
            </p:txBody>
          </p:sp>
          <p:sp>
            <p:nvSpPr>
              <p:cNvPr id="6" name="文字方塊 5"/>
              <p:cNvSpPr txBox="1"/>
              <p:nvPr/>
            </p:nvSpPr>
            <p:spPr>
              <a:xfrm>
                <a:off x="7474489" y="4279614"/>
                <a:ext cx="554097" cy="99697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eaVert" wrap="none">
                <a:spAutoFit/>
              </a:bodyPr>
              <a:lstStyle/>
              <a:p>
                <a:pPr>
                  <a:defRPr/>
                </a:pPr>
                <a:r>
                  <a:rPr lang="zh-TW" altLang="en-US" sz="2400" dirty="0">
                    <a:solidFill>
                      <a:srgbClr val="0070C0"/>
                    </a:solidFill>
                    <a:latin typeface="標楷體" pitchFamily="65" charset="-120"/>
                    <a:ea typeface="標楷體" pitchFamily="65" charset="-120"/>
                  </a:rPr>
                  <a:t>消費地</a:t>
                </a:r>
              </a:p>
            </p:txBody>
          </p:sp>
          <p:sp>
            <p:nvSpPr>
              <p:cNvPr id="7" name="文字方塊 6"/>
              <p:cNvSpPr txBox="1"/>
              <p:nvPr/>
            </p:nvSpPr>
            <p:spPr>
              <a:xfrm>
                <a:off x="5574050" y="4279614"/>
                <a:ext cx="554096" cy="129860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eaVert" wrap="none">
                <a:spAutoFit/>
              </a:bodyPr>
              <a:lstStyle/>
              <a:p>
                <a:pPr>
                  <a:defRPr/>
                </a:pPr>
                <a:r>
                  <a:rPr lang="zh-TW" altLang="en-US" sz="2400" dirty="0">
                    <a:latin typeface="標楷體" pitchFamily="65" charset="-120"/>
                    <a:ea typeface="標楷體" pitchFamily="65" charset="-120"/>
                  </a:rPr>
                  <a:t>物流中心</a:t>
                </a:r>
              </a:p>
            </p:txBody>
          </p:sp>
          <p:sp>
            <p:nvSpPr>
              <p:cNvPr id="4" name="文字方塊 3"/>
              <p:cNvSpPr txBox="1"/>
              <p:nvPr/>
            </p:nvSpPr>
            <p:spPr>
              <a:xfrm>
                <a:off x="2898828" y="4279614"/>
                <a:ext cx="1313003" cy="120017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zh-TW" altLang="en-US" sz="2400" dirty="0">
                    <a:latin typeface="標楷體" pitchFamily="65" charset="-120"/>
                    <a:ea typeface="標楷體" pitchFamily="65" charset="-120"/>
                  </a:rPr>
                  <a:t>工廠</a:t>
                </a:r>
                <a:endParaRPr lang="en-US" altLang="zh-TW" sz="2400" dirty="0">
                  <a:latin typeface="標楷體" pitchFamily="65" charset="-120"/>
                  <a:ea typeface="標楷體" pitchFamily="65" charset="-120"/>
                </a:endParaRPr>
              </a:p>
              <a:p>
                <a:pPr algn="ctr">
                  <a:defRPr/>
                </a:pPr>
                <a:r>
                  <a:rPr lang="en-US" altLang="zh-TW" sz="2400" dirty="0"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zh-TW" altLang="en-US" sz="2400" dirty="0">
                    <a:latin typeface="標楷體" pitchFamily="65" charset="-120"/>
                    <a:ea typeface="標楷體" pitchFamily="65" charset="-120"/>
                  </a:rPr>
                  <a:t>製造商</a:t>
                </a:r>
                <a:r>
                  <a:rPr lang="en-US" altLang="zh-TW" sz="2400" dirty="0">
                    <a:latin typeface="標楷體" pitchFamily="65" charset="-120"/>
                    <a:ea typeface="標楷體" pitchFamily="65" charset="-120"/>
                  </a:rPr>
                  <a:t>)</a:t>
                </a:r>
              </a:p>
              <a:p>
                <a:pPr algn="ctr">
                  <a:defRPr/>
                </a:pPr>
                <a:r>
                  <a:rPr lang="en-US" altLang="zh-TW" sz="2400" dirty="0"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zh-TW" altLang="en-US" sz="2400" dirty="0">
                    <a:latin typeface="標楷體" pitchFamily="65" charset="-120"/>
                    <a:ea typeface="標楷體" pitchFamily="65" charset="-120"/>
                  </a:rPr>
                  <a:t>供應商</a:t>
                </a:r>
                <a:r>
                  <a:rPr lang="en-US" altLang="zh-TW" sz="2400" dirty="0">
                    <a:latin typeface="標楷體" pitchFamily="65" charset="-120"/>
                    <a:ea typeface="標楷體" pitchFamily="65" charset="-120"/>
                  </a:rPr>
                  <a:t>)</a:t>
                </a:r>
                <a:endParaRPr lang="zh-TW" altLang="en-US" sz="2400" dirty="0">
                  <a:latin typeface="標楷體" pitchFamily="65" charset="-120"/>
                  <a:ea typeface="標楷體" pitchFamily="65" charset="-120"/>
                </a:endParaRPr>
              </a:p>
            </p:txBody>
          </p:sp>
          <p:cxnSp>
            <p:nvCxnSpPr>
              <p:cNvPr id="8209" name="直線單箭頭接點 8"/>
              <p:cNvCxnSpPr>
                <a:cxnSpLocks noChangeShapeType="1"/>
              </p:cNvCxnSpPr>
              <p:nvPr/>
            </p:nvCxnSpPr>
            <p:spPr bwMode="auto">
              <a:xfrm>
                <a:off x="1433265" y="4879614"/>
                <a:ext cx="1346353" cy="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10" name="直線單箭頭接點 21"/>
              <p:cNvCxnSpPr>
                <a:cxnSpLocks noChangeShapeType="1"/>
              </p:cNvCxnSpPr>
              <p:nvPr/>
            </p:nvCxnSpPr>
            <p:spPr bwMode="auto">
              <a:xfrm>
                <a:off x="4296634" y="4941168"/>
                <a:ext cx="1260000" cy="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11" name="直線單箭頭接點 22"/>
              <p:cNvCxnSpPr>
                <a:cxnSpLocks noChangeShapeType="1"/>
              </p:cNvCxnSpPr>
              <p:nvPr/>
            </p:nvCxnSpPr>
            <p:spPr bwMode="auto">
              <a:xfrm>
                <a:off x="6147043" y="4941168"/>
                <a:ext cx="1332000" cy="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212" name="文字方塊 20"/>
              <p:cNvSpPr txBox="1">
                <a:spLocks noChangeArrowheads="1"/>
              </p:cNvSpPr>
              <p:nvPr/>
            </p:nvSpPr>
            <p:spPr bwMode="auto">
              <a:xfrm>
                <a:off x="1783275" y="4559013"/>
                <a:ext cx="6463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輸送</a:t>
                </a:r>
              </a:p>
            </p:txBody>
          </p:sp>
          <p:sp>
            <p:nvSpPr>
              <p:cNvPr id="8213" name="文字方塊 24"/>
              <p:cNvSpPr txBox="1">
                <a:spLocks noChangeArrowheads="1"/>
              </p:cNvSpPr>
              <p:nvPr/>
            </p:nvSpPr>
            <p:spPr bwMode="auto">
              <a:xfrm>
                <a:off x="4619901" y="4559013"/>
                <a:ext cx="6463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輸送</a:t>
                </a:r>
              </a:p>
            </p:txBody>
          </p:sp>
          <p:sp>
            <p:nvSpPr>
              <p:cNvPr id="8214" name="文字方塊 25"/>
              <p:cNvSpPr txBox="1">
                <a:spLocks noChangeArrowheads="1"/>
              </p:cNvSpPr>
              <p:nvPr/>
            </p:nvSpPr>
            <p:spPr bwMode="auto">
              <a:xfrm>
                <a:off x="6497053" y="4554050"/>
                <a:ext cx="6463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配送</a:t>
                </a:r>
              </a:p>
            </p:txBody>
          </p:sp>
          <p:sp>
            <p:nvSpPr>
              <p:cNvPr id="8215" name="文字方塊 23"/>
              <p:cNvSpPr txBox="1">
                <a:spLocks noChangeArrowheads="1"/>
              </p:cNvSpPr>
              <p:nvPr/>
            </p:nvSpPr>
            <p:spPr bwMode="auto">
              <a:xfrm>
                <a:off x="1519788" y="3691491"/>
                <a:ext cx="11079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原料供應</a:t>
                </a:r>
              </a:p>
            </p:txBody>
          </p:sp>
          <p:sp>
            <p:nvSpPr>
              <p:cNvPr id="8216" name="文字方塊 27"/>
              <p:cNvSpPr txBox="1">
                <a:spLocks noChangeArrowheads="1"/>
              </p:cNvSpPr>
              <p:nvPr/>
            </p:nvSpPr>
            <p:spPr bwMode="auto">
              <a:xfrm>
                <a:off x="3241322" y="3691491"/>
                <a:ext cx="6463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生產</a:t>
                </a:r>
              </a:p>
            </p:txBody>
          </p:sp>
          <p:sp>
            <p:nvSpPr>
              <p:cNvPr id="8217" name="文字方塊 28"/>
              <p:cNvSpPr txBox="1">
                <a:spLocks noChangeArrowheads="1"/>
              </p:cNvSpPr>
              <p:nvPr/>
            </p:nvSpPr>
            <p:spPr bwMode="auto">
              <a:xfrm>
                <a:off x="4858722" y="3691491"/>
                <a:ext cx="23775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銷               售</a:t>
                </a:r>
              </a:p>
            </p:txBody>
          </p:sp>
          <p:sp>
            <p:nvSpPr>
              <p:cNvPr id="8218" name="文字方塊 29"/>
              <p:cNvSpPr txBox="1">
                <a:spLocks noChangeArrowheads="1"/>
              </p:cNvSpPr>
              <p:nvPr/>
            </p:nvSpPr>
            <p:spPr bwMode="auto">
              <a:xfrm>
                <a:off x="1475656" y="5661248"/>
                <a:ext cx="110799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調度物流</a:t>
                </a:r>
              </a:p>
            </p:txBody>
          </p:sp>
          <p:sp>
            <p:nvSpPr>
              <p:cNvPr id="8219" name="文字方塊 31"/>
              <p:cNvSpPr txBox="1">
                <a:spLocks noChangeArrowheads="1"/>
              </p:cNvSpPr>
              <p:nvPr/>
            </p:nvSpPr>
            <p:spPr bwMode="auto">
              <a:xfrm>
                <a:off x="5147771" y="5665381"/>
                <a:ext cx="1800493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銷售物流</a:t>
                </a:r>
                <a:r>
                  <a:rPr lang="en-US" altLang="zh-TW" b="0"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狹義</a:t>
                </a:r>
                <a:r>
                  <a:rPr lang="en-US" altLang="zh-TW" b="0">
                    <a:latin typeface="標楷體" pitchFamily="65" charset="-120"/>
                    <a:ea typeface="標楷體" pitchFamily="65" charset="-120"/>
                  </a:rPr>
                  <a:t>)</a:t>
                </a:r>
                <a:endParaRPr lang="zh-TW" altLang="en-US" b="0">
                  <a:latin typeface="標楷體" pitchFamily="65" charset="-120"/>
                  <a:ea typeface="標楷體" pitchFamily="65" charset="-120"/>
                </a:endParaRPr>
              </a:p>
            </p:txBody>
          </p:sp>
          <p:cxnSp>
            <p:nvCxnSpPr>
              <p:cNvPr id="8220" name="直線單箭頭接點 32"/>
              <p:cNvCxnSpPr>
                <a:cxnSpLocks noChangeShapeType="1"/>
              </p:cNvCxnSpPr>
              <p:nvPr/>
            </p:nvCxnSpPr>
            <p:spPr bwMode="auto">
              <a:xfrm>
                <a:off x="1156266" y="6309320"/>
                <a:ext cx="6588000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" name="文字方塊 33"/>
              <p:cNvSpPr txBox="1"/>
              <p:nvPr/>
            </p:nvSpPr>
            <p:spPr>
              <a:xfrm>
                <a:off x="2097055" y="6124330"/>
                <a:ext cx="4801110" cy="3698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TW" altLang="en-US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運籌─廣義的「物流」</a:t>
                </a:r>
                <a:r>
                  <a:rPr lang="en-US" altLang="zh-TW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(business logistics)</a:t>
                </a:r>
                <a:endParaRPr lang="zh-TW" alt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endParaRPr>
              </a:p>
            </p:txBody>
          </p:sp>
          <p:cxnSp>
            <p:nvCxnSpPr>
              <p:cNvPr id="8222" name="直線接點 38"/>
              <p:cNvCxnSpPr>
                <a:cxnSpLocks noChangeShapeType="1"/>
              </p:cNvCxnSpPr>
              <p:nvPr/>
            </p:nvCxnSpPr>
            <p:spPr bwMode="auto">
              <a:xfrm>
                <a:off x="2843808" y="3861048"/>
                <a:ext cx="0" cy="245630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lgDashDot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23" name="直線接點 39"/>
              <p:cNvCxnSpPr>
                <a:cxnSpLocks noChangeShapeType="1"/>
              </p:cNvCxnSpPr>
              <p:nvPr/>
            </p:nvCxnSpPr>
            <p:spPr bwMode="auto">
              <a:xfrm>
                <a:off x="4274835" y="3861048"/>
                <a:ext cx="0" cy="245630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lgDashDot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24" name="直線單箭頭接點 47"/>
              <p:cNvCxnSpPr>
                <a:cxnSpLocks noChangeShapeType="1"/>
              </p:cNvCxnSpPr>
              <p:nvPr/>
            </p:nvCxnSpPr>
            <p:spPr bwMode="auto">
              <a:xfrm>
                <a:off x="2843808" y="5850047"/>
                <a:ext cx="1440000" cy="4133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225" name="文字方塊 30"/>
              <p:cNvSpPr txBox="1">
                <a:spLocks noChangeArrowheads="1"/>
              </p:cNvSpPr>
              <p:nvPr/>
            </p:nvSpPr>
            <p:spPr bwMode="auto">
              <a:xfrm>
                <a:off x="2984802" y="5661248"/>
                <a:ext cx="110799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生產物流</a:t>
                </a:r>
              </a:p>
            </p:txBody>
          </p:sp>
        </p:grpSp>
        <p:sp>
          <p:nvSpPr>
            <p:cNvPr id="8199" name="文字方塊 46"/>
            <p:cNvSpPr txBox="1">
              <a:spLocks noChangeArrowheads="1"/>
            </p:cNvSpPr>
            <p:nvPr/>
          </p:nvSpPr>
          <p:spPr bwMode="auto">
            <a:xfrm>
              <a:off x="5207873" y="6104329"/>
              <a:ext cx="31085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sz="1200" b="0">
                  <a:latin typeface="標楷體" pitchFamily="65" charset="-120"/>
                  <a:ea typeface="標楷體" pitchFamily="65" charset="-120"/>
                </a:rPr>
                <a:t>資料來源：中華民國物流協會八十九年九月</a:t>
              </a:r>
            </a:p>
          </p:txBody>
        </p:sp>
        <p:sp>
          <p:nvSpPr>
            <p:cNvPr id="8200" name="矩形 34"/>
            <p:cNvSpPr>
              <a:spLocks noChangeArrowheads="1"/>
            </p:cNvSpPr>
            <p:nvPr/>
          </p:nvSpPr>
          <p:spPr bwMode="auto">
            <a:xfrm>
              <a:off x="539552" y="1437744"/>
              <a:ext cx="7920880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sz="2000" b="0">
                  <a:latin typeface="Times New Roman" pitchFamily="18" charset="0"/>
                  <a:ea typeface="標楷體" pitchFamily="65" charset="-120"/>
                </a:rPr>
                <a:t>運籌管理是新興的管理領域，</a:t>
              </a:r>
              <a:r>
                <a:rPr lang="zh-TW" altLang="en-US" sz="2000" b="0">
                  <a:solidFill>
                    <a:srgbClr val="FF0000"/>
                  </a:solidFill>
                  <a:latin typeface="Times New Roman" pitchFamily="18" charset="0"/>
                  <a:ea typeface="標楷體" pitchFamily="65" charset="-120"/>
                </a:rPr>
                <a:t>結合工業管理、運輸管理、資訊管理、國際企業等學門，企業善用運籌管理知識，整合資訊、技術、原料、協力廠商，可串聯起整個供應鏈</a:t>
              </a:r>
              <a:r>
                <a:rPr lang="zh-TW" altLang="en-US" sz="2000" b="0">
                  <a:latin typeface="Times New Roman" pitchFamily="18" charset="0"/>
                  <a:ea typeface="標楷體" pitchFamily="65" charset="-120"/>
                </a:rPr>
                <a:t>，在採購成本與品質、生產成本與效能、庫存成本與服務水準配送成本與速度、聯盟合作與全球競爭之間，求取最適的平衡，全面提昇企業在全球市場的競爭力。</a:t>
              </a:r>
              <a:endParaRPr lang="zh-TW" altLang="en-US" sz="2000">
                <a:latin typeface="Times New Roman" pitchFamily="18" charset="0"/>
                <a:ea typeface="標楷體" pitchFamily="65" charset="-120"/>
              </a:endParaRPr>
            </a:p>
          </p:txBody>
        </p:sp>
      </p:grp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1022350" y="3068638"/>
            <a:ext cx="6743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540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精確</a:t>
            </a:r>
            <a:r>
              <a:rPr lang="zh-TW" altLang="en-US" sz="120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（而有點催眠作用）</a:t>
            </a:r>
            <a:r>
              <a:rPr lang="zh-TW" altLang="en-US" sz="540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的定義</a:t>
            </a:r>
          </a:p>
        </p:txBody>
      </p:sp>
      <p:sp>
        <p:nvSpPr>
          <p:cNvPr id="8197" name="投影片編號版面配置區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A4CCF797-C8E6-4526-A194-9EDB14F19173}" type="slidenum">
              <a:rPr lang="en-US" altLang="zh-TW" sz="1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5</a:t>
            </a:fld>
            <a:endParaRPr lang="en-US" altLang="zh-TW" sz="18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11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3713" y="274638"/>
            <a:ext cx="5976937" cy="9032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什麼是</a:t>
            </a:r>
            <a:r>
              <a:rPr lang="zh-TW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運籌</a:t>
            </a:r>
            <a:r>
              <a:rPr lang="en-US" altLang="zh-TW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dirty="0">
              <a:solidFill>
                <a:srgbClr val="002060"/>
              </a:solidFill>
            </a:endParaRPr>
          </a:p>
        </p:txBody>
      </p:sp>
      <p:grpSp>
        <p:nvGrpSpPr>
          <p:cNvPr id="5" name="群組 4"/>
          <p:cNvGrpSpPr>
            <a:grpSpLocks/>
          </p:cNvGrpSpPr>
          <p:nvPr/>
        </p:nvGrpSpPr>
        <p:grpSpPr bwMode="auto">
          <a:xfrm>
            <a:off x="539750" y="1916113"/>
            <a:ext cx="7920038" cy="4465637"/>
            <a:chOff x="539552" y="1916832"/>
            <a:chExt cx="7920880" cy="4464496"/>
          </a:xfrm>
        </p:grpSpPr>
        <p:grpSp>
          <p:nvGrpSpPr>
            <p:cNvPr id="9222" name="群組 49"/>
            <p:cNvGrpSpPr>
              <a:grpSpLocks/>
            </p:cNvGrpSpPr>
            <p:nvPr/>
          </p:nvGrpSpPr>
          <p:grpSpPr bwMode="auto">
            <a:xfrm>
              <a:off x="879267" y="3146785"/>
              <a:ext cx="7149117" cy="2802495"/>
              <a:chOff x="879267" y="3691491"/>
              <a:chExt cx="7149117" cy="2802495"/>
            </a:xfrm>
          </p:grpSpPr>
          <p:cxnSp>
            <p:nvCxnSpPr>
              <p:cNvPr id="9225" name="直線單箭頭接點 48"/>
              <p:cNvCxnSpPr>
                <a:cxnSpLocks noChangeShapeType="1"/>
              </p:cNvCxnSpPr>
              <p:nvPr/>
            </p:nvCxnSpPr>
            <p:spPr bwMode="auto">
              <a:xfrm>
                <a:off x="4274835" y="5862660"/>
                <a:ext cx="3492000" cy="4133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26" name="直線單箭頭接點 45"/>
              <p:cNvCxnSpPr>
                <a:cxnSpLocks noChangeShapeType="1"/>
              </p:cNvCxnSpPr>
              <p:nvPr/>
            </p:nvCxnSpPr>
            <p:spPr bwMode="auto">
              <a:xfrm>
                <a:off x="1156266" y="5845914"/>
                <a:ext cx="1687542" cy="4133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27" name="直線接點 40"/>
              <p:cNvCxnSpPr>
                <a:cxnSpLocks noChangeShapeType="1"/>
              </p:cNvCxnSpPr>
              <p:nvPr/>
            </p:nvCxnSpPr>
            <p:spPr bwMode="auto">
              <a:xfrm>
                <a:off x="7731219" y="3853016"/>
                <a:ext cx="0" cy="245630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lgDashDot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28" name="直線接點 35"/>
              <p:cNvCxnSpPr>
                <a:cxnSpLocks noChangeShapeType="1"/>
              </p:cNvCxnSpPr>
              <p:nvPr/>
            </p:nvCxnSpPr>
            <p:spPr bwMode="auto">
              <a:xfrm>
                <a:off x="1156266" y="3853016"/>
                <a:ext cx="0" cy="245630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lgDashDot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" name="文字方塊 2"/>
              <p:cNvSpPr txBox="1"/>
              <p:nvPr/>
            </p:nvSpPr>
            <p:spPr>
              <a:xfrm>
                <a:off x="879313" y="4280349"/>
                <a:ext cx="554097" cy="99510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eaVert" wrap="none">
                <a:spAutoFit/>
              </a:bodyPr>
              <a:lstStyle/>
              <a:p>
                <a:pPr>
                  <a:defRPr/>
                </a:pPr>
                <a:r>
                  <a:rPr lang="zh-TW" altLang="en-US" sz="2400" dirty="0">
                    <a:solidFill>
                      <a:srgbClr val="0070C0"/>
                    </a:solidFill>
                    <a:latin typeface="標楷體" pitchFamily="65" charset="-120"/>
                    <a:ea typeface="標楷體" pitchFamily="65" charset="-120"/>
                  </a:rPr>
                  <a:t>原產地</a:t>
                </a:r>
              </a:p>
            </p:txBody>
          </p:sp>
          <p:sp>
            <p:nvSpPr>
              <p:cNvPr id="6" name="文字方塊 5"/>
              <p:cNvSpPr txBox="1"/>
              <p:nvPr/>
            </p:nvSpPr>
            <p:spPr>
              <a:xfrm>
                <a:off x="7474489" y="4280349"/>
                <a:ext cx="554097" cy="99510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eaVert" wrap="none">
                <a:spAutoFit/>
              </a:bodyPr>
              <a:lstStyle/>
              <a:p>
                <a:pPr>
                  <a:defRPr/>
                </a:pPr>
                <a:r>
                  <a:rPr lang="zh-TW" altLang="en-US" sz="2400" dirty="0">
                    <a:solidFill>
                      <a:srgbClr val="0070C0"/>
                    </a:solidFill>
                    <a:latin typeface="標楷體" pitchFamily="65" charset="-120"/>
                    <a:ea typeface="標楷體" pitchFamily="65" charset="-120"/>
                  </a:rPr>
                  <a:t>消費地</a:t>
                </a:r>
              </a:p>
            </p:txBody>
          </p:sp>
          <p:sp>
            <p:nvSpPr>
              <p:cNvPr id="7" name="文字方塊 6"/>
              <p:cNvSpPr txBox="1"/>
              <p:nvPr/>
            </p:nvSpPr>
            <p:spPr>
              <a:xfrm>
                <a:off x="5574050" y="4280349"/>
                <a:ext cx="554096" cy="129665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eaVert" wrap="none">
                <a:spAutoFit/>
              </a:bodyPr>
              <a:lstStyle/>
              <a:p>
                <a:pPr>
                  <a:defRPr/>
                </a:pPr>
                <a:r>
                  <a:rPr lang="zh-TW" altLang="en-US" sz="2400" dirty="0">
                    <a:latin typeface="標楷體" pitchFamily="65" charset="-120"/>
                    <a:ea typeface="標楷體" pitchFamily="65" charset="-120"/>
                  </a:rPr>
                  <a:t>物流中心</a:t>
                </a:r>
              </a:p>
            </p:txBody>
          </p:sp>
          <p:sp>
            <p:nvSpPr>
              <p:cNvPr id="4" name="文字方塊 3"/>
              <p:cNvSpPr txBox="1"/>
              <p:nvPr/>
            </p:nvSpPr>
            <p:spPr>
              <a:xfrm>
                <a:off x="2898828" y="4280349"/>
                <a:ext cx="1313003" cy="119984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zh-TW" altLang="en-US" sz="2400" dirty="0">
                    <a:latin typeface="標楷體" pitchFamily="65" charset="-120"/>
                    <a:ea typeface="標楷體" pitchFamily="65" charset="-120"/>
                  </a:rPr>
                  <a:t>工廠</a:t>
                </a:r>
                <a:endParaRPr lang="en-US" altLang="zh-TW" sz="2400" dirty="0">
                  <a:latin typeface="標楷體" pitchFamily="65" charset="-120"/>
                  <a:ea typeface="標楷體" pitchFamily="65" charset="-120"/>
                </a:endParaRPr>
              </a:p>
              <a:p>
                <a:pPr algn="ctr">
                  <a:defRPr/>
                </a:pPr>
                <a:r>
                  <a:rPr lang="en-US" altLang="zh-TW" sz="2400" dirty="0"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zh-TW" altLang="en-US" sz="2400" dirty="0">
                    <a:latin typeface="標楷體" pitchFamily="65" charset="-120"/>
                    <a:ea typeface="標楷體" pitchFamily="65" charset="-120"/>
                  </a:rPr>
                  <a:t>製造商</a:t>
                </a:r>
                <a:r>
                  <a:rPr lang="en-US" altLang="zh-TW" sz="2400" dirty="0">
                    <a:latin typeface="標楷體" pitchFamily="65" charset="-120"/>
                    <a:ea typeface="標楷體" pitchFamily="65" charset="-120"/>
                  </a:rPr>
                  <a:t>)</a:t>
                </a:r>
              </a:p>
              <a:p>
                <a:pPr algn="ctr">
                  <a:defRPr/>
                </a:pPr>
                <a:r>
                  <a:rPr lang="en-US" altLang="zh-TW" sz="2400" dirty="0"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zh-TW" altLang="en-US" sz="2400" dirty="0">
                    <a:latin typeface="標楷體" pitchFamily="65" charset="-120"/>
                    <a:ea typeface="標楷體" pitchFamily="65" charset="-120"/>
                  </a:rPr>
                  <a:t>供應商</a:t>
                </a:r>
                <a:r>
                  <a:rPr lang="en-US" altLang="zh-TW" sz="2400" dirty="0">
                    <a:latin typeface="標楷體" pitchFamily="65" charset="-120"/>
                    <a:ea typeface="標楷體" pitchFamily="65" charset="-120"/>
                  </a:rPr>
                  <a:t>)</a:t>
                </a:r>
                <a:endParaRPr lang="zh-TW" altLang="en-US" sz="2400" dirty="0">
                  <a:latin typeface="標楷體" pitchFamily="65" charset="-120"/>
                  <a:ea typeface="標楷體" pitchFamily="65" charset="-120"/>
                </a:endParaRPr>
              </a:p>
            </p:txBody>
          </p:sp>
          <p:cxnSp>
            <p:nvCxnSpPr>
              <p:cNvPr id="9233" name="直線單箭頭接點 8"/>
              <p:cNvCxnSpPr>
                <a:cxnSpLocks noChangeShapeType="1"/>
              </p:cNvCxnSpPr>
              <p:nvPr/>
            </p:nvCxnSpPr>
            <p:spPr bwMode="auto">
              <a:xfrm>
                <a:off x="1433265" y="4879614"/>
                <a:ext cx="1346353" cy="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34" name="直線單箭頭接點 21"/>
              <p:cNvCxnSpPr>
                <a:cxnSpLocks noChangeShapeType="1"/>
              </p:cNvCxnSpPr>
              <p:nvPr/>
            </p:nvCxnSpPr>
            <p:spPr bwMode="auto">
              <a:xfrm>
                <a:off x="4296634" y="4941168"/>
                <a:ext cx="1260000" cy="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35" name="直線單箭頭接點 22"/>
              <p:cNvCxnSpPr>
                <a:cxnSpLocks noChangeShapeType="1"/>
              </p:cNvCxnSpPr>
              <p:nvPr/>
            </p:nvCxnSpPr>
            <p:spPr bwMode="auto">
              <a:xfrm>
                <a:off x="6147043" y="4941168"/>
                <a:ext cx="1332000" cy="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36" name="文字方塊 20"/>
              <p:cNvSpPr txBox="1">
                <a:spLocks noChangeArrowheads="1"/>
              </p:cNvSpPr>
              <p:nvPr/>
            </p:nvSpPr>
            <p:spPr bwMode="auto">
              <a:xfrm>
                <a:off x="1783275" y="4559013"/>
                <a:ext cx="6463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輸送</a:t>
                </a:r>
              </a:p>
            </p:txBody>
          </p:sp>
          <p:sp>
            <p:nvSpPr>
              <p:cNvPr id="9237" name="文字方塊 24"/>
              <p:cNvSpPr txBox="1">
                <a:spLocks noChangeArrowheads="1"/>
              </p:cNvSpPr>
              <p:nvPr/>
            </p:nvSpPr>
            <p:spPr bwMode="auto">
              <a:xfrm>
                <a:off x="4619901" y="4559013"/>
                <a:ext cx="6463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輸送</a:t>
                </a:r>
              </a:p>
            </p:txBody>
          </p:sp>
          <p:sp>
            <p:nvSpPr>
              <p:cNvPr id="9238" name="文字方塊 25"/>
              <p:cNvSpPr txBox="1">
                <a:spLocks noChangeArrowheads="1"/>
              </p:cNvSpPr>
              <p:nvPr/>
            </p:nvSpPr>
            <p:spPr bwMode="auto">
              <a:xfrm>
                <a:off x="6497053" y="4554050"/>
                <a:ext cx="6463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配送</a:t>
                </a:r>
              </a:p>
            </p:txBody>
          </p:sp>
          <p:sp>
            <p:nvSpPr>
              <p:cNvPr id="9239" name="文字方塊 23"/>
              <p:cNvSpPr txBox="1">
                <a:spLocks noChangeArrowheads="1"/>
              </p:cNvSpPr>
              <p:nvPr/>
            </p:nvSpPr>
            <p:spPr bwMode="auto">
              <a:xfrm>
                <a:off x="1519788" y="3691491"/>
                <a:ext cx="11079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原料供應</a:t>
                </a:r>
              </a:p>
            </p:txBody>
          </p:sp>
          <p:sp>
            <p:nvSpPr>
              <p:cNvPr id="9240" name="文字方塊 27"/>
              <p:cNvSpPr txBox="1">
                <a:spLocks noChangeArrowheads="1"/>
              </p:cNvSpPr>
              <p:nvPr/>
            </p:nvSpPr>
            <p:spPr bwMode="auto">
              <a:xfrm>
                <a:off x="3241322" y="3691491"/>
                <a:ext cx="6463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生產</a:t>
                </a:r>
              </a:p>
            </p:txBody>
          </p:sp>
          <p:sp>
            <p:nvSpPr>
              <p:cNvPr id="9241" name="文字方塊 28"/>
              <p:cNvSpPr txBox="1">
                <a:spLocks noChangeArrowheads="1"/>
              </p:cNvSpPr>
              <p:nvPr/>
            </p:nvSpPr>
            <p:spPr bwMode="auto">
              <a:xfrm>
                <a:off x="4858722" y="3691491"/>
                <a:ext cx="23775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銷               售</a:t>
                </a:r>
              </a:p>
            </p:txBody>
          </p:sp>
          <p:sp>
            <p:nvSpPr>
              <p:cNvPr id="9242" name="文字方塊 29"/>
              <p:cNvSpPr txBox="1">
                <a:spLocks noChangeArrowheads="1"/>
              </p:cNvSpPr>
              <p:nvPr/>
            </p:nvSpPr>
            <p:spPr bwMode="auto">
              <a:xfrm>
                <a:off x="1475656" y="5661248"/>
                <a:ext cx="110799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調度物流</a:t>
                </a:r>
              </a:p>
            </p:txBody>
          </p:sp>
          <p:sp>
            <p:nvSpPr>
              <p:cNvPr id="9243" name="文字方塊 31"/>
              <p:cNvSpPr txBox="1">
                <a:spLocks noChangeArrowheads="1"/>
              </p:cNvSpPr>
              <p:nvPr/>
            </p:nvSpPr>
            <p:spPr bwMode="auto">
              <a:xfrm>
                <a:off x="5147771" y="5665381"/>
                <a:ext cx="1800493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銷售物流</a:t>
                </a:r>
                <a:r>
                  <a:rPr lang="en-US" altLang="zh-TW" b="0"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狹義</a:t>
                </a:r>
                <a:r>
                  <a:rPr lang="en-US" altLang="zh-TW" b="0">
                    <a:latin typeface="標楷體" pitchFamily="65" charset="-120"/>
                    <a:ea typeface="標楷體" pitchFamily="65" charset="-120"/>
                  </a:rPr>
                  <a:t>)</a:t>
                </a:r>
                <a:endParaRPr lang="zh-TW" altLang="en-US" b="0">
                  <a:latin typeface="標楷體" pitchFamily="65" charset="-120"/>
                  <a:ea typeface="標楷體" pitchFamily="65" charset="-120"/>
                </a:endParaRPr>
              </a:p>
            </p:txBody>
          </p:sp>
          <p:cxnSp>
            <p:nvCxnSpPr>
              <p:cNvPr id="9244" name="直線單箭頭接點 32"/>
              <p:cNvCxnSpPr>
                <a:cxnSpLocks noChangeShapeType="1"/>
              </p:cNvCxnSpPr>
              <p:nvPr/>
            </p:nvCxnSpPr>
            <p:spPr bwMode="auto">
              <a:xfrm>
                <a:off x="1156266" y="6309320"/>
                <a:ext cx="6588000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" name="文字方塊 33"/>
              <p:cNvSpPr txBox="1"/>
              <p:nvPr/>
            </p:nvSpPr>
            <p:spPr>
              <a:xfrm>
                <a:off x="2097055" y="6124552"/>
                <a:ext cx="4801110" cy="3697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TW" altLang="en-US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運籌─廣義的「物流」</a:t>
                </a:r>
                <a:r>
                  <a:rPr lang="en-US" altLang="zh-TW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(business logistics)</a:t>
                </a:r>
                <a:endParaRPr lang="zh-TW" alt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endParaRPr>
              </a:p>
            </p:txBody>
          </p:sp>
          <p:cxnSp>
            <p:nvCxnSpPr>
              <p:cNvPr id="9246" name="直線接點 38"/>
              <p:cNvCxnSpPr>
                <a:cxnSpLocks noChangeShapeType="1"/>
              </p:cNvCxnSpPr>
              <p:nvPr/>
            </p:nvCxnSpPr>
            <p:spPr bwMode="auto">
              <a:xfrm>
                <a:off x="2843808" y="3861048"/>
                <a:ext cx="0" cy="245630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lgDashDot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47" name="直線接點 39"/>
              <p:cNvCxnSpPr>
                <a:cxnSpLocks noChangeShapeType="1"/>
              </p:cNvCxnSpPr>
              <p:nvPr/>
            </p:nvCxnSpPr>
            <p:spPr bwMode="auto">
              <a:xfrm>
                <a:off x="4274835" y="3861048"/>
                <a:ext cx="0" cy="245630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lgDashDot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48" name="直線單箭頭接點 47"/>
              <p:cNvCxnSpPr>
                <a:cxnSpLocks noChangeShapeType="1"/>
              </p:cNvCxnSpPr>
              <p:nvPr/>
            </p:nvCxnSpPr>
            <p:spPr bwMode="auto">
              <a:xfrm>
                <a:off x="2843808" y="5850047"/>
                <a:ext cx="1440000" cy="4133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49" name="文字方塊 30"/>
              <p:cNvSpPr txBox="1">
                <a:spLocks noChangeArrowheads="1"/>
              </p:cNvSpPr>
              <p:nvPr/>
            </p:nvSpPr>
            <p:spPr bwMode="auto">
              <a:xfrm>
                <a:off x="2984802" y="5661248"/>
                <a:ext cx="110799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b="0">
                    <a:latin typeface="標楷體" pitchFamily="65" charset="-120"/>
                    <a:ea typeface="標楷體" pitchFamily="65" charset="-120"/>
                  </a:rPr>
                  <a:t>生產物流</a:t>
                </a:r>
              </a:p>
            </p:txBody>
          </p:sp>
        </p:grpSp>
        <p:sp>
          <p:nvSpPr>
            <p:cNvPr id="9223" name="文字方塊 46"/>
            <p:cNvSpPr txBox="1">
              <a:spLocks noChangeArrowheads="1"/>
            </p:cNvSpPr>
            <p:nvPr/>
          </p:nvSpPr>
          <p:spPr bwMode="auto">
            <a:xfrm>
              <a:off x="5207873" y="6104329"/>
              <a:ext cx="31085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sz="1200" b="0">
                  <a:latin typeface="標楷體" pitchFamily="65" charset="-120"/>
                  <a:ea typeface="標楷體" pitchFamily="65" charset="-120"/>
                </a:rPr>
                <a:t>資料來源：中華民國物流協會八十九年九月</a:t>
              </a:r>
            </a:p>
          </p:txBody>
        </p:sp>
        <p:sp>
          <p:nvSpPr>
            <p:cNvPr id="9224" name="矩形 34"/>
            <p:cNvSpPr>
              <a:spLocks noChangeArrowheads="1"/>
            </p:cNvSpPr>
            <p:nvPr/>
          </p:nvSpPr>
          <p:spPr bwMode="auto">
            <a:xfrm>
              <a:off x="539552" y="1916832"/>
              <a:ext cx="792088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4000">
                  <a:solidFill>
                    <a:srgbClr val="002060"/>
                  </a:solidFill>
                  <a:latin typeface="Times New Roman" pitchFamily="18" charset="0"/>
                  <a:ea typeface="標楷體" pitchFamily="65" charset="-120"/>
                </a:rPr>
                <a:t>一切輔助生產與銷售的後勤作業</a:t>
              </a:r>
            </a:p>
          </p:txBody>
        </p:sp>
      </p:grp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1022350" y="3068638"/>
            <a:ext cx="6743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540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簡單的定義</a:t>
            </a:r>
          </a:p>
        </p:txBody>
      </p:sp>
      <p:sp>
        <p:nvSpPr>
          <p:cNvPr id="9221" name="投影片編號版面配置區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250DE32E-19E0-4547-92CD-8B5C67D8E436}" type="slidenum">
              <a:rPr lang="en-US" altLang="zh-TW" sz="1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6</a:t>
            </a:fld>
            <a:endParaRPr lang="en-US" altLang="zh-TW" sz="18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6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跨領域的結合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053986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/>
          <p:cNvSpPr/>
          <p:nvPr/>
        </p:nvSpPr>
        <p:spPr>
          <a:xfrm>
            <a:off x="773832" y="4606096"/>
            <a:ext cx="2286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zh-TW" altLang="en-US" sz="2000" b="0" dirty="0">
                <a:latin typeface="標楷體" pitchFamily="65" charset="-120"/>
                <a:ea typeface="標楷體" pitchFamily="65" charset="-120"/>
              </a:rPr>
              <a:t>供應鏈管理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zh-TW" altLang="en-US" sz="2000" b="0" dirty="0">
                <a:latin typeface="標楷體" pitchFamily="65" charset="-120"/>
                <a:ea typeface="標楷體" pitchFamily="65" charset="-120"/>
              </a:rPr>
              <a:t>專案管理</a:t>
            </a:r>
            <a:endParaRPr lang="en-US" altLang="zh-TW" sz="2000" b="0" dirty="0">
              <a:latin typeface="標楷體" pitchFamily="65" charset="-120"/>
              <a:ea typeface="標楷體" pitchFamily="65" charset="-12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zh-TW" altLang="en-US" sz="2000" b="0" dirty="0">
                <a:latin typeface="標楷體" pitchFamily="65" charset="-120"/>
                <a:ea typeface="標楷體" pitchFamily="65" charset="-120"/>
              </a:rPr>
              <a:t>商業物流</a:t>
            </a:r>
            <a:endParaRPr lang="en-US" altLang="zh-TW" sz="2000" b="0" dirty="0">
              <a:latin typeface="標楷體" pitchFamily="65" charset="-120"/>
              <a:ea typeface="標楷體" pitchFamily="65" charset="-12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zh-TW" altLang="en-US" sz="2000" b="0" dirty="0" smtClean="0">
                <a:latin typeface="標楷體" pitchFamily="65" charset="-120"/>
                <a:ea typeface="標楷體" pitchFamily="65" charset="-120"/>
              </a:rPr>
              <a:t>定價策略</a:t>
            </a:r>
            <a:endParaRPr lang="en-US" altLang="zh-TW" sz="2000" b="0" dirty="0" smtClean="0">
              <a:latin typeface="標楷體" pitchFamily="65" charset="-120"/>
              <a:ea typeface="標楷體" pitchFamily="65" charset="-12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zh-TW" altLang="en-US" sz="2000" b="0" dirty="0" smtClean="0">
                <a:latin typeface="標楷體" pitchFamily="65" charset="-120"/>
                <a:ea typeface="標楷體" pitchFamily="65" charset="-120"/>
              </a:rPr>
              <a:t>通路策略</a:t>
            </a:r>
            <a:endParaRPr lang="en-US" altLang="zh-TW" sz="2000" b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5840" y="1484784"/>
            <a:ext cx="2286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sz="2000" b="0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存貨管理</a:t>
            </a:r>
            <a:endParaRPr kumimoji="0" lang="zh-TW" altLang="en-US" sz="2000" b="0" kern="0" dirty="0">
              <a:solidFill>
                <a:sysClr val="windowText" lastClr="000000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2000" b="0" kern="0" dirty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>生產計劃</a:t>
            </a:r>
            <a:endParaRPr kumimoji="0" lang="en-US" altLang="zh-TW" sz="2000" b="0" kern="0" dirty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2000" b="0" kern="0" dirty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>作業排程</a:t>
            </a:r>
            <a:endParaRPr kumimoji="0" lang="en-US" altLang="zh-TW" sz="2000" b="0" kern="0" dirty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2000" b="0" kern="0" dirty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>物料管理</a:t>
            </a:r>
            <a:endParaRPr kumimoji="0" lang="en-US" altLang="zh-TW" sz="2000" b="0" kern="0" dirty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2000" b="0" kern="0" dirty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>倉儲營運</a:t>
            </a:r>
            <a:endParaRPr kumimoji="0" lang="en-US" altLang="zh-TW" sz="2000" b="0" kern="0" dirty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56176" y="1484784"/>
            <a:ext cx="1781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zh-TW" altLang="en-US" sz="2000" b="0" kern="0" dirty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>配送規劃</a:t>
            </a:r>
            <a:endParaRPr kumimoji="0" lang="zh-TW" altLang="en-US" sz="2000" b="0" kern="0" dirty="0">
              <a:solidFill>
                <a:sysClr val="windowText" lastClr="000000"/>
              </a:solidFill>
            </a:endParaRPr>
          </a:p>
          <a:p>
            <a:pPr marL="342900" lvl="0" indent="-34290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zh-TW" altLang="en-US" sz="2000" b="0" kern="0" dirty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>車隊調度</a:t>
            </a:r>
            <a:endParaRPr kumimoji="0" lang="en-US" altLang="zh-TW" sz="2000" b="0" kern="0" dirty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lvl="0" indent="-34290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zh-TW" altLang="en-US" sz="2000" b="0" kern="0" dirty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>運輸網路</a:t>
            </a:r>
            <a:endParaRPr kumimoji="0" lang="en-US" altLang="zh-TW" sz="2000" b="0" kern="0" dirty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lvl="0" indent="-34290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zh-TW" altLang="en-US" sz="2000" b="0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運籌管理</a:t>
            </a:r>
          </a:p>
          <a:p>
            <a:pPr marL="342900" lvl="0" indent="-34290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zh-TW" altLang="en-US" sz="2000" b="0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作業研究</a:t>
            </a:r>
          </a:p>
        </p:txBody>
      </p:sp>
      <p:sp>
        <p:nvSpPr>
          <p:cNvPr id="11" name="矩形 10"/>
          <p:cNvSpPr/>
          <p:nvPr/>
        </p:nvSpPr>
        <p:spPr>
          <a:xfrm>
            <a:off x="6372200" y="4725144"/>
            <a:ext cx="1853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b="0" dirty="0" smtClean="0">
                <a:latin typeface="標楷體" pitchFamily="65" charset="-120"/>
                <a:ea typeface="標楷體" pitchFamily="65" charset="-120"/>
              </a:rPr>
              <a:t>人工智慧</a:t>
            </a:r>
            <a:endParaRPr lang="zh-TW" altLang="en-US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b="0" dirty="0">
                <a:latin typeface="標楷體" pitchFamily="65" charset="-120"/>
                <a:ea typeface="標楷體" pitchFamily="65" charset="-120"/>
              </a:rPr>
              <a:t>電子商務</a:t>
            </a:r>
            <a:endParaRPr lang="zh-TW" altLang="en-US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zh-TW" altLang="en-US" b="0" dirty="0">
                <a:latin typeface="標楷體" pitchFamily="65" charset="-120"/>
                <a:ea typeface="標楷體" pitchFamily="65" charset="-120"/>
              </a:rPr>
              <a:t>企業資源規劃</a:t>
            </a:r>
            <a:endParaRPr lang="en-US" altLang="zh-TW" b="0" dirty="0">
              <a:latin typeface="標楷體" pitchFamily="65" charset="-120"/>
              <a:ea typeface="標楷體" pitchFamily="65" charset="-12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zh-TW" altLang="en-US" b="0" dirty="0">
                <a:latin typeface="標楷體" pitchFamily="65" charset="-120"/>
                <a:ea typeface="標楷體" pitchFamily="65" charset="-120"/>
              </a:rPr>
              <a:t>決策支援</a:t>
            </a:r>
            <a:r>
              <a:rPr lang="zh-TW" altLang="en-US" b="0" dirty="0" smtClean="0">
                <a:latin typeface="標楷體" pitchFamily="65" charset="-120"/>
                <a:ea typeface="標楷體" pitchFamily="65" charset="-120"/>
              </a:rPr>
              <a:t>系統</a:t>
            </a:r>
            <a:endParaRPr lang="en-US" altLang="zh-TW" b="0" dirty="0" smtClean="0">
              <a:latin typeface="標楷體" pitchFamily="65" charset="-120"/>
              <a:ea typeface="標楷體" pitchFamily="65" charset="-120"/>
            </a:endParaRPr>
          </a:p>
          <a:p>
            <a:pPr lvl="0"/>
            <a:endParaRPr lang="en-US" altLang="zh-TW" b="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066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188641"/>
            <a:ext cx="1090464" cy="2736304"/>
          </a:xfrm>
          <a:solidFill>
            <a:srgbClr val="FF9999"/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系所課程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9632" y="1196752"/>
            <a:ext cx="7560840" cy="964704"/>
          </a:xfrm>
          <a:solidFill>
            <a:schemeClr val="accent6">
              <a:lumMod val="60000"/>
              <a:lumOff val="4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所學之課程幾乎涵蓋整條供應鏈，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學生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常選科目基本分為三個部分。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41376" y="188640"/>
            <a:ext cx="1512168" cy="85213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製造商</a:t>
            </a:r>
          </a:p>
        </p:txBody>
      </p:sp>
      <p:sp>
        <p:nvSpPr>
          <p:cNvPr id="5" name="矩形 4"/>
          <p:cNvSpPr/>
          <p:nvPr/>
        </p:nvSpPr>
        <p:spPr>
          <a:xfrm>
            <a:off x="4139952" y="188641"/>
            <a:ext cx="1800200" cy="85213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倉儲</a:t>
            </a:r>
            <a:endParaRPr lang="en-US" altLang="zh-TW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配送中心</a:t>
            </a:r>
          </a:p>
        </p:txBody>
      </p:sp>
      <p:sp>
        <p:nvSpPr>
          <p:cNvPr id="6" name="矩形 5"/>
          <p:cNvSpPr/>
          <p:nvPr/>
        </p:nvSpPr>
        <p:spPr>
          <a:xfrm>
            <a:off x="7308304" y="218665"/>
            <a:ext cx="1512168" cy="79208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顧客</a:t>
            </a:r>
          </a:p>
        </p:txBody>
      </p:sp>
      <p:sp>
        <p:nvSpPr>
          <p:cNvPr id="7" name="向右箭號 6"/>
          <p:cNvSpPr/>
          <p:nvPr/>
        </p:nvSpPr>
        <p:spPr>
          <a:xfrm>
            <a:off x="3190092" y="373213"/>
            <a:ext cx="648072" cy="48298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6300192" y="373214"/>
            <a:ext cx="648072" cy="48298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59632" y="2319263"/>
            <a:ext cx="7579096" cy="461665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zh-TW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論文、運籌管理講座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663513"/>
              </p:ext>
            </p:extLst>
          </p:nvPr>
        </p:nvGraphicFramePr>
        <p:xfrm>
          <a:off x="1259632" y="2852940"/>
          <a:ext cx="3672408" cy="3960440"/>
        </p:xfrm>
        <a:graphic>
          <a:graphicData uri="http://schemas.openxmlformats.org/drawingml/2006/table">
            <a:tbl>
              <a:tblPr/>
              <a:tblGrid>
                <a:gridCol w="3672408"/>
              </a:tblGrid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管理科目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供應鏈管理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商業物流管理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輸配送管理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生產與作業管理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通路策略與管理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運籌風險管理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採購與供應管理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倉儲規劃與營運系統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研究技巧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656201"/>
              </p:ext>
            </p:extLst>
          </p:nvPr>
        </p:nvGraphicFramePr>
        <p:xfrm>
          <a:off x="5040052" y="2852936"/>
          <a:ext cx="3771887" cy="3960440"/>
        </p:xfrm>
        <a:graphic>
          <a:graphicData uri="http://schemas.openxmlformats.org/drawingml/2006/table">
            <a:tbl>
              <a:tblPr/>
              <a:tblGrid>
                <a:gridCol w="3771887"/>
              </a:tblGrid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工具科目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作業研究（一）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網路分析與應用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系統模擬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啟發式演算法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生產計劃與排程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存貨分析與管理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作業研究（二）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運籌系統規劃與控制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初階隨機過程</a:t>
                      </a:r>
                    </a:p>
                  </a:txBody>
                  <a:tcPr marL="68585" marR="68585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1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6" y="902622"/>
            <a:ext cx="9001000" cy="5550713"/>
          </a:xfrm>
          <a:prstGeom prst="rect">
            <a:avLst/>
          </a:prstGeom>
        </p:spPr>
      </p:pic>
      <p:pic>
        <p:nvPicPr>
          <p:cNvPr id="2" name="Picture 2" descr="http://pic.pimg.tw/saufbuee/4a1d251e18a08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9" r="22434"/>
          <a:stretch/>
        </p:blipFill>
        <p:spPr bwMode="auto">
          <a:xfrm>
            <a:off x="3221167" y="938465"/>
            <a:ext cx="2832355" cy="252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wnload\412461_10100814037294588_989192276_o_clipped_rev_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5" t="33832" r="41261" b="3321"/>
          <a:stretch/>
        </p:blipFill>
        <p:spPr bwMode="auto">
          <a:xfrm>
            <a:off x="-252536" y="2704299"/>
            <a:ext cx="3590404" cy="414908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wnload\521609_553603221341550_1524689553_n_clipped_rev_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8" t="18198" r="13264" b="8728"/>
          <a:stretch/>
        </p:blipFill>
        <p:spPr bwMode="auto">
          <a:xfrm>
            <a:off x="6732240" y="2693801"/>
            <a:ext cx="2634011" cy="417007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20781" y="1030545"/>
            <a:ext cx="345638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zh-TW" altLang="en-US" sz="40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6350" stA="55000" endA="300" endPos="45500" dir="5400000" sy="-100000" algn="bl" rotWithShape="0"/>
                </a:effectLst>
                <a:ea typeface="微軟正黑體" pitchFamily="34" charset="-120"/>
              </a:rPr>
              <a:t>師資陣容</a:t>
            </a:r>
          </a:p>
        </p:txBody>
      </p:sp>
      <p:sp>
        <p:nvSpPr>
          <p:cNvPr id="7" name="矩形 6"/>
          <p:cNvSpPr/>
          <p:nvPr/>
        </p:nvSpPr>
        <p:spPr>
          <a:xfrm>
            <a:off x="694899" y="1739224"/>
            <a:ext cx="5887753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zh-TW" altLang="en-US" sz="24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a typeface="微軟正黑體" pitchFamily="34" charset="-120"/>
              </a:rPr>
              <a:t>皆為</a:t>
            </a:r>
            <a:r>
              <a:rPr lang="zh-TW" altLang="en-US" sz="24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a typeface="微軟正黑體" pitchFamily="34" charset="-120"/>
              </a:rPr>
              <a:t>全球</a:t>
            </a:r>
            <a:r>
              <a:rPr lang="zh-TW" altLang="en-US" sz="240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a typeface="微軟正黑體" pitchFamily="34" charset="-120"/>
              </a:rPr>
              <a:t>百大名校</a:t>
            </a:r>
            <a:r>
              <a:rPr lang="zh-TW" altLang="en-US" sz="24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a typeface="微軟正黑體" pitchFamily="34" charset="-120"/>
              </a:rPr>
              <a:t>畢業之博士</a:t>
            </a:r>
            <a:r>
              <a:rPr lang="en-US" altLang="zh-TW" sz="2800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a typeface="微軟正黑體" pitchFamily="34" charset="-120"/>
              </a:rPr>
              <a:t>!</a:t>
            </a:r>
            <a:endParaRPr lang="zh-TW" altLang="en-US" sz="280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a typeface="微軟正黑體" pitchFamily="34" charset="-120"/>
            </a:endParaRPr>
          </a:p>
        </p:txBody>
      </p:sp>
      <p:pic>
        <p:nvPicPr>
          <p:cNvPr id="8" name="Picture 2" descr="D:\download\DSC06698_clipped_rev_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0" t="22042" r="22235"/>
          <a:stretch/>
        </p:blipFill>
        <p:spPr bwMode="auto">
          <a:xfrm>
            <a:off x="5364087" y="2996952"/>
            <a:ext cx="1882986" cy="387016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User\桌面\P1010923_clipped_rev_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05" t="29930" r="239" b="10659"/>
          <a:stretch/>
        </p:blipFill>
        <p:spPr bwMode="auto">
          <a:xfrm rot="5198208">
            <a:off x="1222115" y="4000504"/>
            <a:ext cx="3705739" cy="21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99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1800</Words>
  <Application>Microsoft Office PowerPoint</Application>
  <PresentationFormat>如螢幕大小 (4:3)</PresentationFormat>
  <Paragraphs>484</Paragraphs>
  <Slides>32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5</vt:i4>
      </vt:variant>
      <vt:variant>
        <vt:lpstr>投影片標題</vt:lpstr>
      </vt:variant>
      <vt:variant>
        <vt:i4>32</vt:i4>
      </vt:variant>
    </vt:vector>
  </HeadingPairs>
  <TitlesOfParts>
    <vt:vector size="37" baseType="lpstr">
      <vt:lpstr>Office 佈景主題</vt:lpstr>
      <vt:lpstr>1_Office 佈景主題</vt:lpstr>
      <vt:lpstr>2_Office 佈景主題</vt:lpstr>
      <vt:lpstr>3_Office 佈景主題</vt:lpstr>
      <vt:lpstr>4_Office 佈景主題</vt:lpstr>
      <vt:lpstr>PowerPoint 簡報</vt:lpstr>
      <vt:lpstr>知名公司</vt:lpstr>
      <vt:lpstr>lativ</vt:lpstr>
      <vt:lpstr>值得思考的問題</vt:lpstr>
      <vt:lpstr>什麼是運籌?</vt:lpstr>
      <vt:lpstr>什麼是運籌?</vt:lpstr>
      <vt:lpstr>跨領域的結合</vt:lpstr>
      <vt:lpstr>系所課程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運籌所特色</vt:lpstr>
      <vt:lpstr>歷年學生背景</vt:lpstr>
      <vt:lpstr>PowerPoint 簡報</vt:lpstr>
      <vt:lpstr>國立東華大學管理學院 運籌管理研究所畢業生的出路 —以最近三屆（2010-2012）畢業在工作的二十九位學生</vt:lpstr>
      <vt:lpstr>畢業出路-工作概觀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在規劃未來的大學同學</vt:lpstr>
      <vt:lpstr>歡 迎 加 入 運 籌 所 大 家 庭</vt:lpstr>
    </vt:vector>
  </TitlesOfParts>
  <Company>ndhu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xaing</dc:creator>
  <cp:lastModifiedBy>T420s</cp:lastModifiedBy>
  <cp:revision>50</cp:revision>
  <dcterms:created xsi:type="dcterms:W3CDTF">2013-10-06T00:35:18Z</dcterms:created>
  <dcterms:modified xsi:type="dcterms:W3CDTF">2013-11-19T01:20:51Z</dcterms:modified>
</cp:coreProperties>
</file>